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embeddings/oleObject1.bin" ContentType="application/vnd.openxmlformats-officedocument.oleObject"/>
  <Override PartName="/ppt/embeddings/Microsoft_Equation1.bin" ContentType="application/vnd.openxmlformats-officedocument.oleObject"/>
  <Override PartName="/ppt/embeddings/Microsoft_Equation2.bin" ContentType="application/vnd.openxmlformats-officedocument.oleObject"/>
  <Override PartName="/ppt/embeddings/Microsoft_Equation3.bin" ContentType="application/vnd.openxmlformats-officedocument.oleObject"/>
  <Override PartName="/ppt/embeddings/Microsoft_Equation4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5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Relationship Id="rId2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Relationship Id="rId2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521054"/>
            <a:ext cx="7543800" cy="1524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09/06/14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69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66893"/>
          </a:xfrm>
        </p:spPr>
        <p:txBody>
          <a:bodyPr anchor="t"/>
          <a:lstStyle>
            <a:lvl1pPr algn="l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848A1792-4EE9-9F49-9BCF-9CABEEE1C8BE}" type="datetimeFigureOut">
              <a:rPr lang="en-US" smtClean="0"/>
              <a:t>09/06/14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56A18404-11D7-5246-9FE2-E4E01B79561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.bin"/><Relationship Id="rId4" Type="http://schemas.openxmlformats.org/officeDocument/2006/relationships/image" Target="../media/image9.emf"/><Relationship Id="rId5" Type="http://schemas.openxmlformats.org/officeDocument/2006/relationships/oleObject" Target="../embeddings/Microsoft_Equation2.bin"/><Relationship Id="rId6" Type="http://schemas.openxmlformats.org/officeDocument/2006/relationships/image" Target="../media/image10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3.bin"/><Relationship Id="rId4" Type="http://schemas.openxmlformats.org/officeDocument/2006/relationships/image" Target="../media/image11.emf"/><Relationship Id="rId5" Type="http://schemas.openxmlformats.org/officeDocument/2006/relationships/oleObject" Target="../embeddings/Microsoft_Equation4.bin"/><Relationship Id="rId6" Type="http://schemas.openxmlformats.org/officeDocument/2006/relationships/image" Target="../media/image12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86134"/>
            <a:ext cx="7543800" cy="2275604"/>
          </a:xfrm>
        </p:spPr>
        <p:txBody>
          <a:bodyPr/>
          <a:lstStyle/>
          <a:p>
            <a:r>
              <a:rPr lang="en-US" sz="5000" dirty="0"/>
              <a:t>3</a:t>
            </a:r>
            <a:r>
              <a:rPr lang="en-US" sz="5000" dirty="0" smtClean="0"/>
              <a:t>. </a:t>
            </a:r>
            <a:r>
              <a:rPr lang="en-US" sz="5000" dirty="0" err="1" smtClean="0"/>
              <a:t>Tržišta</a:t>
            </a:r>
            <a:r>
              <a:rPr lang="en-US" sz="5000" dirty="0" smtClean="0"/>
              <a:t> i </a:t>
            </a:r>
            <a:r>
              <a:rPr lang="en-US" sz="5000" dirty="0" err="1" smtClean="0"/>
              <a:t>vrijednosti</a:t>
            </a:r>
            <a:r>
              <a:rPr lang="en-US" sz="5000" dirty="0" smtClean="0"/>
              <a:t> </a:t>
            </a:r>
            <a:r>
              <a:rPr lang="en-US" sz="5000" dirty="0" err="1" smtClean="0"/>
              <a:t>proizvodnih</a:t>
            </a:r>
            <a:r>
              <a:rPr lang="en-US" sz="5000" dirty="0" smtClean="0"/>
              <a:t> </a:t>
            </a:r>
            <a:r>
              <a:rPr lang="en-US" sz="5000" dirty="0" err="1" smtClean="0"/>
              <a:t>resursa</a:t>
            </a:r>
            <a:endParaRPr lang="en-US" sz="5000" dirty="0"/>
          </a:p>
        </p:txBody>
      </p:sp>
      <p:sp>
        <p:nvSpPr>
          <p:cNvPr id="4" name="TextBox 3"/>
          <p:cNvSpPr txBox="1"/>
          <p:nvPr/>
        </p:nvSpPr>
        <p:spPr>
          <a:xfrm>
            <a:off x="1529712" y="764806"/>
            <a:ext cx="61332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bg1"/>
                </a:solidFill>
              </a:rPr>
              <a:t>“It is not the employer who pays the wages – he only handles the money. It is the product that pays the wages.”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Henry Ford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27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prvog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r>
              <a:rPr lang="en-US" dirty="0" smtClean="0"/>
              <a:t> </a:t>
            </a:r>
            <a:r>
              <a:rPr lang="en-US" dirty="0" err="1" smtClean="0"/>
              <a:t>vrijedi</a:t>
            </a:r>
            <a:r>
              <a:rPr lang="en-US" dirty="0" smtClean="0"/>
              <a:t> da je </a:t>
            </a:r>
            <a:r>
              <a:rPr lang="en-US" i="1" dirty="0" smtClean="0"/>
              <a:t>MRP</a:t>
            </a:r>
            <a:r>
              <a:rPr lang="en-US" i="1" baseline="-25000" dirty="0" smtClean="0"/>
              <a:t>L</a:t>
            </a:r>
            <a:r>
              <a:rPr lang="en-US" i="1" dirty="0" smtClean="0"/>
              <a:t> &gt; w</a:t>
            </a:r>
            <a:r>
              <a:rPr lang="en-US" dirty="0" smtClean="0"/>
              <a:t>, </a:t>
            </a:r>
            <a:r>
              <a:rPr lang="en-US" dirty="0" err="1" smtClean="0"/>
              <a:t>tj</a:t>
            </a:r>
            <a:r>
              <a:rPr lang="en-US" dirty="0" smtClean="0"/>
              <a:t>. da </a:t>
            </a:r>
            <a:r>
              <a:rPr lang="en-US" dirty="0" err="1" smtClean="0"/>
              <a:t>taj</a:t>
            </a:r>
            <a:r>
              <a:rPr lang="en-US" dirty="0" smtClean="0"/>
              <a:t> </a:t>
            </a:r>
            <a:r>
              <a:rPr lang="en-US" dirty="0" err="1" smtClean="0"/>
              <a:t>radnik</a:t>
            </a:r>
            <a:r>
              <a:rPr lang="en-US" dirty="0" smtClean="0"/>
              <a:t> </a:t>
            </a:r>
            <a:r>
              <a:rPr lang="en-US" dirty="0" err="1" smtClean="0"/>
              <a:t>poduzeću</a:t>
            </a:r>
            <a:r>
              <a:rPr lang="en-US" dirty="0" smtClean="0"/>
              <a:t> </a:t>
            </a:r>
            <a:r>
              <a:rPr lang="en-US" dirty="0" err="1" smtClean="0"/>
              <a:t>donosi</a:t>
            </a:r>
            <a:r>
              <a:rPr lang="en-US" dirty="0" smtClean="0"/>
              <a:t> </a:t>
            </a:r>
            <a:r>
              <a:rPr lang="en-US" dirty="0" err="1" smtClean="0"/>
              <a:t>veću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svojim</a:t>
            </a:r>
            <a:r>
              <a:rPr lang="en-US" dirty="0" smtClean="0"/>
              <a:t> </a:t>
            </a:r>
            <a:r>
              <a:rPr lang="en-US" dirty="0" err="1" smtClean="0"/>
              <a:t>radom</a:t>
            </a:r>
            <a:r>
              <a:rPr lang="en-US" dirty="0" smtClean="0"/>
              <a:t> </a:t>
            </a:r>
            <a:r>
              <a:rPr lang="en-US" dirty="0" err="1" smtClean="0"/>
              <a:t>nego</a:t>
            </a:r>
            <a:r>
              <a:rPr lang="en-US" dirty="0" smtClean="0"/>
              <a:t> </a:t>
            </a:r>
            <a:r>
              <a:rPr lang="en-US" dirty="0" err="1" smtClean="0"/>
              <a:t>što</a:t>
            </a:r>
            <a:r>
              <a:rPr lang="en-US" dirty="0" smtClean="0"/>
              <a:t> </a:t>
            </a:r>
            <a:r>
              <a:rPr lang="en-US" dirty="0" err="1" smtClean="0"/>
              <a:t>ju</a:t>
            </a:r>
            <a:r>
              <a:rPr lang="en-US" dirty="0" smtClean="0"/>
              <a:t> </a:t>
            </a:r>
            <a:r>
              <a:rPr lang="en-US" dirty="0" err="1" smtClean="0"/>
              <a:t>oduzima</a:t>
            </a:r>
            <a:r>
              <a:rPr lang="en-US" dirty="0" smtClean="0"/>
              <a:t> u </a:t>
            </a:r>
            <a:r>
              <a:rPr lang="en-US" dirty="0" err="1" smtClean="0"/>
              <a:t>vidu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zato</a:t>
            </a:r>
            <a:r>
              <a:rPr lang="en-US" dirty="0" smtClean="0"/>
              <a:t> </a:t>
            </a:r>
            <a:r>
              <a:rPr lang="en-US" dirty="0" err="1" smtClean="0"/>
              <a:t>zapošljava</a:t>
            </a:r>
            <a:r>
              <a:rPr lang="en-US" dirty="0" smtClean="0"/>
              <a:t> i </a:t>
            </a:r>
            <a:r>
              <a:rPr lang="en-US" dirty="0" err="1" smtClean="0"/>
              <a:t>drugog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endParaRPr lang="en-US" dirty="0" smtClean="0"/>
          </a:p>
          <a:p>
            <a:r>
              <a:rPr lang="en-US" dirty="0" err="1" smtClean="0"/>
              <a:t>Poduzeće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temelju</a:t>
            </a:r>
            <a:r>
              <a:rPr lang="en-US" dirty="0" smtClean="0"/>
              <a:t> </a:t>
            </a:r>
            <a:r>
              <a:rPr lang="en-US" dirty="0" err="1" smtClean="0"/>
              <a:t>gornjeg</a:t>
            </a:r>
            <a:r>
              <a:rPr lang="en-US" dirty="0" smtClean="0"/>
              <a:t> </a:t>
            </a:r>
            <a:r>
              <a:rPr lang="en-US" dirty="0" err="1" smtClean="0"/>
              <a:t>pokazatelja</a:t>
            </a:r>
            <a:r>
              <a:rPr lang="en-US" dirty="0" smtClean="0"/>
              <a:t> </a:t>
            </a:r>
            <a:r>
              <a:rPr lang="en-US" dirty="0" err="1" smtClean="0"/>
              <a:t>nastaviti</a:t>
            </a:r>
            <a:r>
              <a:rPr lang="en-US" dirty="0" smtClean="0"/>
              <a:t> </a:t>
            </a:r>
            <a:r>
              <a:rPr lang="en-US" dirty="0" err="1" smtClean="0"/>
              <a:t>zapošljavati</a:t>
            </a:r>
            <a:r>
              <a:rPr lang="en-US" dirty="0" smtClean="0"/>
              <a:t> </a:t>
            </a:r>
            <a:r>
              <a:rPr lang="en-US" dirty="0" err="1" smtClean="0"/>
              <a:t>nove</a:t>
            </a:r>
            <a:r>
              <a:rPr lang="en-US" dirty="0" smtClean="0"/>
              <a:t> </a:t>
            </a:r>
            <a:r>
              <a:rPr lang="en-US" dirty="0" err="1" smtClean="0"/>
              <a:t>radnike</a:t>
            </a:r>
            <a:r>
              <a:rPr lang="en-US" dirty="0" smtClean="0"/>
              <a:t>, </a:t>
            </a:r>
            <a:r>
              <a:rPr lang="en-US" dirty="0" err="1" smtClean="0"/>
              <a:t>ali</a:t>
            </a:r>
            <a:r>
              <a:rPr lang="en-US" dirty="0" smtClean="0"/>
              <a:t> do </a:t>
            </a:r>
            <a:r>
              <a:rPr lang="en-US" dirty="0" err="1" smtClean="0"/>
              <a:t>kada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b="1" i="1" dirty="0"/>
              <a:t>MRP</a:t>
            </a:r>
            <a:r>
              <a:rPr lang="en-US" b="1" i="1" baseline="-25000" dirty="0"/>
              <a:t>L</a:t>
            </a:r>
            <a:r>
              <a:rPr lang="en-US" b="1" i="1" dirty="0"/>
              <a:t> &gt; </a:t>
            </a:r>
            <a:r>
              <a:rPr lang="en-US" b="1" i="1" dirty="0" smtClean="0"/>
              <a:t>w</a:t>
            </a:r>
            <a:r>
              <a:rPr lang="en-US" dirty="0" smtClean="0"/>
              <a:t>, </a:t>
            </a:r>
            <a:r>
              <a:rPr lang="en-US" dirty="0" err="1" smtClean="0"/>
              <a:t>dodatni</a:t>
            </a:r>
            <a:r>
              <a:rPr lang="en-US" dirty="0" smtClean="0"/>
              <a:t> </a:t>
            </a:r>
            <a:r>
              <a:rPr lang="en-US" dirty="0" err="1" smtClean="0"/>
              <a:t>prihod</a:t>
            </a:r>
            <a:r>
              <a:rPr lang="en-US" dirty="0" smtClean="0"/>
              <a:t> </a:t>
            </a:r>
            <a:r>
              <a:rPr lang="en-US" dirty="0" err="1" smtClean="0"/>
              <a:t>dodatnog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r>
              <a:rPr lang="en-US" dirty="0" smtClean="0"/>
              <a:t> </a:t>
            </a:r>
            <a:r>
              <a:rPr lang="en-US" dirty="0" err="1" smtClean="0"/>
              <a:t>veći</a:t>
            </a:r>
            <a:r>
              <a:rPr lang="en-US" dirty="0" smtClean="0"/>
              <a:t> je od </a:t>
            </a:r>
            <a:r>
              <a:rPr lang="en-US" dirty="0" err="1" smtClean="0"/>
              <a:t>troška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 smtClean="0"/>
          </a:p>
          <a:p>
            <a:r>
              <a:rPr lang="en-US" b="1" i="1" dirty="0"/>
              <a:t>MRP</a:t>
            </a:r>
            <a:r>
              <a:rPr lang="en-US" b="1" i="1" baseline="-25000" dirty="0"/>
              <a:t>L</a:t>
            </a:r>
            <a:r>
              <a:rPr lang="en-US" b="1" i="1" dirty="0"/>
              <a:t> </a:t>
            </a:r>
            <a:r>
              <a:rPr lang="en-US" b="1" i="1" dirty="0" smtClean="0"/>
              <a:t>&lt; w</a:t>
            </a:r>
            <a:r>
              <a:rPr lang="en-US" i="1" dirty="0" smtClean="0"/>
              <a:t>,</a:t>
            </a:r>
            <a:r>
              <a:rPr lang="en-US" dirty="0" smtClean="0"/>
              <a:t> </a:t>
            </a:r>
            <a:r>
              <a:rPr lang="en-US" dirty="0" err="1"/>
              <a:t>dodatni</a:t>
            </a:r>
            <a:r>
              <a:rPr lang="en-US" dirty="0"/>
              <a:t> </a:t>
            </a:r>
            <a:r>
              <a:rPr lang="en-US" dirty="0" err="1"/>
              <a:t>prihod</a:t>
            </a:r>
            <a:r>
              <a:rPr lang="en-US" dirty="0"/>
              <a:t> </a:t>
            </a:r>
            <a:r>
              <a:rPr lang="en-US" dirty="0" err="1"/>
              <a:t>dodatnog</a:t>
            </a:r>
            <a:r>
              <a:rPr lang="en-US" dirty="0"/>
              <a:t> </a:t>
            </a:r>
            <a:r>
              <a:rPr lang="en-US" dirty="0" err="1"/>
              <a:t>radnika</a:t>
            </a:r>
            <a:r>
              <a:rPr lang="en-US" dirty="0"/>
              <a:t> </a:t>
            </a:r>
            <a:r>
              <a:rPr lang="en-US" dirty="0" err="1" smtClean="0"/>
              <a:t>manji</a:t>
            </a:r>
            <a:r>
              <a:rPr lang="en-US" dirty="0" smtClean="0"/>
              <a:t> je </a:t>
            </a:r>
            <a:r>
              <a:rPr lang="en-US" dirty="0"/>
              <a:t>od </a:t>
            </a:r>
            <a:r>
              <a:rPr lang="en-US" dirty="0" err="1"/>
              <a:t>troška</a:t>
            </a:r>
            <a:r>
              <a:rPr lang="en-US" dirty="0"/>
              <a:t> </a:t>
            </a:r>
            <a:r>
              <a:rPr lang="en-US" dirty="0" err="1" smtClean="0"/>
              <a:t>rada</a:t>
            </a:r>
            <a:endParaRPr lang="en-US" i="1" dirty="0" smtClean="0"/>
          </a:p>
          <a:p>
            <a:r>
              <a:rPr lang="en-US" b="1" i="1" dirty="0"/>
              <a:t>MRP</a:t>
            </a:r>
            <a:r>
              <a:rPr lang="en-US" b="1" i="1" baseline="-25000" dirty="0"/>
              <a:t>L</a:t>
            </a:r>
            <a:r>
              <a:rPr lang="en-US" b="1" i="1" dirty="0"/>
              <a:t> </a:t>
            </a:r>
            <a:r>
              <a:rPr lang="en-US" b="1" i="1" dirty="0" smtClean="0"/>
              <a:t>= w</a:t>
            </a:r>
            <a:r>
              <a:rPr lang="en-US" dirty="0"/>
              <a:t>, </a:t>
            </a:r>
            <a:r>
              <a:rPr lang="en-US" dirty="0" err="1"/>
              <a:t>dodatni</a:t>
            </a:r>
            <a:r>
              <a:rPr lang="en-US" dirty="0"/>
              <a:t> </a:t>
            </a:r>
            <a:r>
              <a:rPr lang="en-US" dirty="0" err="1"/>
              <a:t>prihod</a:t>
            </a:r>
            <a:r>
              <a:rPr lang="en-US" dirty="0"/>
              <a:t> </a:t>
            </a:r>
            <a:r>
              <a:rPr lang="en-US" dirty="0" err="1"/>
              <a:t>dodatnog</a:t>
            </a:r>
            <a:r>
              <a:rPr lang="en-US" dirty="0"/>
              <a:t> </a:t>
            </a:r>
            <a:r>
              <a:rPr lang="en-US" dirty="0" err="1"/>
              <a:t>radnika</a:t>
            </a:r>
            <a:r>
              <a:rPr lang="en-US" dirty="0"/>
              <a:t> </a:t>
            </a:r>
            <a:r>
              <a:rPr lang="en-US" dirty="0" err="1" smtClean="0"/>
              <a:t>jednak</a:t>
            </a:r>
            <a:r>
              <a:rPr lang="en-US" dirty="0" smtClean="0"/>
              <a:t> je  </a:t>
            </a:r>
            <a:r>
              <a:rPr lang="en-US" dirty="0" err="1" smtClean="0"/>
              <a:t>trošku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(</a:t>
            </a:r>
            <a:r>
              <a:rPr lang="en-US" dirty="0" err="1" smtClean="0"/>
              <a:t>ravnoteža</a:t>
            </a:r>
            <a:r>
              <a:rPr lang="en-US" dirty="0" smtClean="0"/>
              <a:t>, </a:t>
            </a:r>
            <a:r>
              <a:rPr lang="en-US" dirty="0" err="1" smtClean="0"/>
              <a:t>prestajemo</a:t>
            </a:r>
            <a:r>
              <a:rPr lang="en-US" dirty="0" smtClean="0"/>
              <a:t> </a:t>
            </a:r>
            <a:r>
              <a:rPr lang="en-US" dirty="0" err="1" smtClean="0"/>
              <a:t>zapošljavati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092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Ponuda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rada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njezina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obilježja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Predstavlja</a:t>
            </a:r>
            <a:r>
              <a:rPr lang="en-US" dirty="0" smtClean="0"/>
              <a:t> </a:t>
            </a:r>
            <a:r>
              <a:rPr lang="en-US" dirty="0" err="1" smtClean="0"/>
              <a:t>broj</a:t>
            </a:r>
            <a:r>
              <a:rPr lang="en-US" dirty="0" smtClean="0"/>
              <a:t> sati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stanovništvo</a:t>
            </a:r>
            <a:r>
              <a:rPr lang="en-US" dirty="0" smtClean="0"/>
              <a:t> </a:t>
            </a:r>
            <a:r>
              <a:rPr lang="en-US" dirty="0" err="1" smtClean="0"/>
              <a:t>provodi</a:t>
            </a:r>
            <a:r>
              <a:rPr lang="en-US" dirty="0" smtClean="0"/>
              <a:t> </a:t>
            </a:r>
            <a:r>
              <a:rPr lang="en-US" dirty="0" err="1" smtClean="0"/>
              <a:t>radeći</a:t>
            </a:r>
            <a:endParaRPr lang="en-US" dirty="0" smtClean="0"/>
          </a:p>
          <a:p>
            <a:r>
              <a:rPr lang="en-US" dirty="0" err="1" smtClean="0"/>
              <a:t>Ponuda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prije</a:t>
            </a:r>
            <a:r>
              <a:rPr lang="en-US" dirty="0" smtClean="0"/>
              <a:t> </a:t>
            </a:r>
            <a:r>
              <a:rPr lang="en-US" dirty="0" err="1" smtClean="0"/>
              <a:t>svega</a:t>
            </a:r>
            <a:r>
              <a:rPr lang="en-US" dirty="0" smtClean="0"/>
              <a:t> </a:t>
            </a:r>
            <a:r>
              <a:rPr lang="en-US" dirty="0" err="1" smtClean="0"/>
              <a:t>ovisi</a:t>
            </a:r>
            <a:r>
              <a:rPr lang="en-US" dirty="0" smtClean="0"/>
              <a:t> o </a:t>
            </a:r>
            <a:r>
              <a:rPr lang="en-US" dirty="0" err="1" smtClean="0"/>
              <a:t>cijeni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, </a:t>
            </a:r>
            <a:r>
              <a:rPr lang="en-US" dirty="0" err="1" smtClean="0"/>
              <a:t>zatim</a:t>
            </a:r>
            <a:r>
              <a:rPr lang="en-US" dirty="0" smtClean="0"/>
              <a:t> o </a:t>
            </a:r>
            <a:r>
              <a:rPr lang="en-US" dirty="0" err="1" smtClean="0"/>
              <a:t>veličini</a:t>
            </a:r>
            <a:r>
              <a:rPr lang="en-US" dirty="0" smtClean="0"/>
              <a:t> </a:t>
            </a:r>
            <a:r>
              <a:rPr lang="en-US" dirty="0" err="1" smtClean="0"/>
              <a:t>radne</a:t>
            </a:r>
            <a:r>
              <a:rPr lang="en-US" dirty="0" smtClean="0"/>
              <a:t> </a:t>
            </a:r>
            <a:r>
              <a:rPr lang="en-US" dirty="0" err="1" smtClean="0"/>
              <a:t>snage</a:t>
            </a:r>
            <a:r>
              <a:rPr lang="en-US" dirty="0" smtClean="0"/>
              <a:t> i </a:t>
            </a:r>
            <a:r>
              <a:rPr lang="en-US" dirty="0" err="1" smtClean="0"/>
              <a:t>trendovima</a:t>
            </a:r>
            <a:r>
              <a:rPr lang="en-US" dirty="0" smtClean="0"/>
              <a:t> </a:t>
            </a:r>
            <a:r>
              <a:rPr lang="en-US" dirty="0" err="1" smtClean="0"/>
              <a:t>kretanja</a:t>
            </a:r>
            <a:r>
              <a:rPr lang="en-US" dirty="0" smtClean="0"/>
              <a:t> tog </a:t>
            </a:r>
            <a:r>
              <a:rPr lang="en-US" dirty="0" err="1" smtClean="0"/>
              <a:t>broja</a:t>
            </a:r>
            <a:r>
              <a:rPr lang="en-US" dirty="0" smtClean="0"/>
              <a:t> (</a:t>
            </a:r>
            <a:r>
              <a:rPr lang="en-US" dirty="0" err="1" smtClean="0"/>
              <a:t>ovisi</a:t>
            </a:r>
            <a:r>
              <a:rPr lang="en-US" dirty="0" smtClean="0"/>
              <a:t> o </a:t>
            </a:r>
            <a:r>
              <a:rPr lang="en-US" dirty="0" err="1" smtClean="0"/>
              <a:t>dobi</a:t>
            </a:r>
            <a:r>
              <a:rPr lang="en-US" dirty="0" smtClean="0"/>
              <a:t>, </a:t>
            </a:r>
            <a:r>
              <a:rPr lang="en-US" dirty="0" err="1" smtClean="0"/>
              <a:t>spolu</a:t>
            </a:r>
            <a:r>
              <a:rPr lang="en-US" dirty="0" smtClean="0"/>
              <a:t>, </a:t>
            </a:r>
            <a:r>
              <a:rPr lang="en-US" dirty="0" err="1" smtClean="0"/>
              <a:t>stupnju</a:t>
            </a:r>
            <a:r>
              <a:rPr lang="en-US" dirty="0" smtClean="0"/>
              <a:t> </a:t>
            </a:r>
            <a:r>
              <a:rPr lang="en-US" dirty="0" err="1" smtClean="0"/>
              <a:t>obrazovanja</a:t>
            </a:r>
            <a:r>
              <a:rPr lang="en-US" dirty="0" smtClean="0"/>
              <a:t> i </a:t>
            </a:r>
            <a:r>
              <a:rPr lang="en-US" dirty="0" err="1" smtClean="0"/>
              <a:t>migraciji</a:t>
            </a:r>
            <a:r>
              <a:rPr lang="en-US" dirty="0" smtClean="0"/>
              <a:t> </a:t>
            </a:r>
            <a:r>
              <a:rPr lang="en-US" dirty="0" err="1" smtClean="0"/>
              <a:t>stanovništva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SL – </a:t>
            </a:r>
            <a:r>
              <a:rPr lang="en-US" dirty="0" err="1" smtClean="0"/>
              <a:t>prikazuje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se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količina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/>
              <a:t> </a:t>
            </a:r>
            <a:r>
              <a:rPr lang="en-US" dirty="0" err="1" smtClean="0"/>
              <a:t>radnici</a:t>
            </a:r>
            <a:r>
              <a:rPr lang="en-US" dirty="0" smtClean="0"/>
              <a:t> nude </a:t>
            </a:r>
            <a:r>
              <a:rPr lang="en-US" dirty="0" err="1" smtClean="0"/>
              <a:t>kada</a:t>
            </a:r>
            <a:r>
              <a:rPr lang="en-US" dirty="0" smtClean="0"/>
              <a:t> se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 smtClean="0"/>
          </a:p>
          <a:p>
            <a:r>
              <a:rPr lang="en-US" dirty="0" smtClean="0"/>
              <a:t>U </a:t>
            </a:r>
            <a:r>
              <a:rPr lang="en-US" dirty="0" err="1" smtClean="0"/>
              <a:t>pravilu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pozitivan</a:t>
            </a:r>
            <a:r>
              <a:rPr lang="en-US" dirty="0" smtClean="0"/>
              <a:t> </a:t>
            </a:r>
            <a:r>
              <a:rPr lang="en-US" dirty="0" err="1" smtClean="0"/>
              <a:t>nagib</a:t>
            </a:r>
            <a:r>
              <a:rPr lang="en-US" dirty="0" smtClean="0"/>
              <a:t> (</a:t>
            </a:r>
            <a:r>
              <a:rPr lang="en-US" dirty="0" err="1" smtClean="0"/>
              <a:t>iznimku</a:t>
            </a:r>
            <a:r>
              <a:rPr lang="en-US" dirty="0" smtClean="0"/>
              <a:t> </a:t>
            </a:r>
            <a:r>
              <a:rPr lang="en-US" dirty="0" err="1" smtClean="0"/>
              <a:t>spominjemo</a:t>
            </a:r>
            <a:r>
              <a:rPr lang="en-US" dirty="0" smtClean="0"/>
              <a:t> u </a:t>
            </a:r>
            <a:r>
              <a:rPr lang="en-US" dirty="0" err="1" smtClean="0"/>
              <a:t>nastavku</a:t>
            </a:r>
            <a:r>
              <a:rPr lang="en-US" dirty="0" smtClean="0"/>
              <a:t>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0" y="2222500"/>
            <a:ext cx="4445000" cy="24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923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Individualna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ponuda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rada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Jest </a:t>
            </a:r>
            <a:r>
              <a:rPr lang="en-US" dirty="0" err="1" smtClean="0"/>
              <a:t>količina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pojedini</a:t>
            </a:r>
            <a:r>
              <a:rPr lang="en-US" dirty="0" smtClean="0"/>
              <a:t> </a:t>
            </a:r>
            <a:r>
              <a:rPr lang="en-US" dirty="0" err="1" smtClean="0"/>
              <a:t>radnici</a:t>
            </a:r>
            <a:r>
              <a:rPr lang="en-US" dirty="0" smtClean="0"/>
              <a:t> </a:t>
            </a:r>
            <a:r>
              <a:rPr lang="en-US" dirty="0" err="1" smtClean="0"/>
              <a:t>spremni</a:t>
            </a:r>
            <a:r>
              <a:rPr lang="en-US" dirty="0" smtClean="0"/>
              <a:t> </a:t>
            </a:r>
            <a:r>
              <a:rPr lang="en-US" dirty="0" err="1" smtClean="0"/>
              <a:t>ponuditi</a:t>
            </a:r>
            <a:r>
              <a:rPr lang="en-US" dirty="0" smtClean="0"/>
              <a:t>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različite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Razlikujemo</a:t>
            </a:r>
            <a:r>
              <a:rPr lang="en-US" dirty="0" smtClean="0"/>
              <a:t> </a:t>
            </a:r>
            <a:r>
              <a:rPr lang="en-US" dirty="0" err="1" smtClean="0"/>
              <a:t>sljedeće</a:t>
            </a:r>
            <a:r>
              <a:rPr lang="en-US" dirty="0" smtClean="0"/>
              <a:t> </a:t>
            </a:r>
            <a:r>
              <a:rPr lang="en-US" dirty="0" err="1" smtClean="0"/>
              <a:t>slučajeve</a:t>
            </a:r>
            <a:r>
              <a:rPr lang="en-US" dirty="0" smtClean="0"/>
              <a:t>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i="1" dirty="0" err="1" smtClean="0"/>
              <a:t>Rastuća</a:t>
            </a:r>
            <a:r>
              <a:rPr lang="en-US" i="1" dirty="0" smtClean="0"/>
              <a:t> </a:t>
            </a:r>
            <a:r>
              <a:rPr lang="en-US" i="1" dirty="0" err="1" smtClean="0"/>
              <a:t>krivulja</a:t>
            </a:r>
            <a:r>
              <a:rPr lang="en-US" dirty="0" smtClean="0"/>
              <a:t> –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veće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pojedinici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voljni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raditi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i="1" dirty="0" err="1" smtClean="0"/>
              <a:t>Okomita</a:t>
            </a:r>
            <a:r>
              <a:rPr lang="en-US" i="1" dirty="0" smtClean="0"/>
              <a:t> </a:t>
            </a:r>
            <a:r>
              <a:rPr lang="en-US" i="1" dirty="0" err="1" smtClean="0"/>
              <a:t>krivulja</a:t>
            </a:r>
            <a:r>
              <a:rPr lang="en-US" dirty="0" smtClean="0"/>
              <a:t> – </a:t>
            </a:r>
            <a:r>
              <a:rPr lang="en-US" dirty="0" err="1" smtClean="0"/>
              <a:t>posebno</a:t>
            </a:r>
            <a:r>
              <a:rPr lang="en-US" dirty="0" smtClean="0"/>
              <a:t> </a:t>
            </a:r>
            <a:r>
              <a:rPr lang="en-US" dirty="0" err="1" smtClean="0"/>
              <a:t>talentirani</a:t>
            </a:r>
            <a:r>
              <a:rPr lang="en-US" dirty="0" smtClean="0"/>
              <a:t> </a:t>
            </a:r>
            <a:r>
              <a:rPr lang="en-US" dirty="0" err="1" smtClean="0"/>
              <a:t>pojedinci</a:t>
            </a:r>
            <a:r>
              <a:rPr lang="en-US" dirty="0" smtClean="0"/>
              <a:t> </a:t>
            </a:r>
            <a:r>
              <a:rPr lang="en-US" dirty="0" err="1" smtClean="0"/>
              <a:t>čija</a:t>
            </a:r>
            <a:r>
              <a:rPr lang="en-US" dirty="0" smtClean="0"/>
              <a:t> je </a:t>
            </a:r>
            <a:r>
              <a:rPr lang="en-US" dirty="0" err="1" smtClean="0"/>
              <a:t>zarada</a:t>
            </a:r>
            <a:r>
              <a:rPr lang="en-US" dirty="0" smtClean="0"/>
              <a:t> </a:t>
            </a:r>
            <a:r>
              <a:rPr lang="en-US" dirty="0" err="1" smtClean="0"/>
              <a:t>čista</a:t>
            </a:r>
            <a:r>
              <a:rPr lang="en-US" dirty="0" smtClean="0"/>
              <a:t> </a:t>
            </a:r>
            <a:r>
              <a:rPr lang="en-US" dirty="0" err="1" smtClean="0"/>
              <a:t>ekonomska</a:t>
            </a:r>
            <a:r>
              <a:rPr lang="en-US" dirty="0" smtClean="0"/>
              <a:t> </a:t>
            </a:r>
            <a:r>
              <a:rPr lang="en-US" dirty="0" err="1" smtClean="0"/>
              <a:t>renta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stoga</a:t>
            </a:r>
            <a:r>
              <a:rPr lang="en-US" dirty="0" smtClean="0"/>
              <a:t> </a:t>
            </a:r>
            <a:r>
              <a:rPr lang="en-US" dirty="0" err="1" smtClean="0"/>
              <a:t>porast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neće</a:t>
            </a:r>
            <a:r>
              <a:rPr lang="en-US" dirty="0" smtClean="0"/>
              <a:t> </a:t>
            </a:r>
            <a:r>
              <a:rPr lang="en-US" dirty="0" err="1" smtClean="0"/>
              <a:t>utjecati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povećanje</a:t>
            </a:r>
            <a:r>
              <a:rPr lang="en-US" dirty="0" smtClean="0"/>
              <a:t> sati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pojedinca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i="1" dirty="0" err="1" smtClean="0"/>
              <a:t>Unatrag</a:t>
            </a:r>
            <a:r>
              <a:rPr lang="en-US" i="1" dirty="0" smtClean="0"/>
              <a:t> </a:t>
            </a:r>
            <a:r>
              <a:rPr lang="en-US" i="1" dirty="0" err="1" smtClean="0"/>
              <a:t>savijena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580176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err="1" smtClean="0"/>
              <a:t>Unatrag</a:t>
            </a:r>
            <a:r>
              <a:rPr lang="en-US" b="1" dirty="0" smtClean="0"/>
              <a:t> </a:t>
            </a:r>
            <a:r>
              <a:rPr lang="en-US" b="1" dirty="0" err="1" smtClean="0"/>
              <a:t>savijena</a:t>
            </a:r>
            <a:r>
              <a:rPr lang="en-US" b="1" dirty="0" smtClean="0"/>
              <a:t> </a:t>
            </a:r>
            <a:r>
              <a:rPr lang="en-US" b="1" dirty="0" err="1" smtClean="0"/>
              <a:t>ponuda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nastaje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se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većim</a:t>
            </a:r>
            <a:r>
              <a:rPr lang="en-US" dirty="0" smtClean="0"/>
              <a:t> </a:t>
            </a:r>
            <a:r>
              <a:rPr lang="en-US" dirty="0" err="1" smtClean="0"/>
              <a:t>povećanjem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, </a:t>
            </a:r>
            <a:r>
              <a:rPr lang="en-US" dirty="0" err="1" smtClean="0"/>
              <a:t>nakon</a:t>
            </a:r>
            <a:r>
              <a:rPr lang="en-US" dirty="0" smtClean="0"/>
              <a:t> </a:t>
            </a:r>
            <a:r>
              <a:rPr lang="en-US" dirty="0" err="1" smtClean="0"/>
              <a:t>određene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, </a:t>
            </a:r>
            <a:r>
              <a:rPr lang="en-US" dirty="0" err="1" smtClean="0"/>
              <a:t>radnik</a:t>
            </a:r>
            <a:r>
              <a:rPr lang="en-US" dirty="0" smtClean="0"/>
              <a:t> </a:t>
            </a:r>
            <a:r>
              <a:rPr lang="en-US" dirty="0" err="1" smtClean="0"/>
              <a:t>odluči</a:t>
            </a:r>
            <a:r>
              <a:rPr lang="en-US" dirty="0" smtClean="0"/>
              <a:t> da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svoje</a:t>
            </a:r>
            <a:r>
              <a:rPr lang="en-US" dirty="0" smtClean="0"/>
              <a:t> </a:t>
            </a:r>
            <a:r>
              <a:rPr lang="en-US" dirty="0" err="1" smtClean="0"/>
              <a:t>slobodno</a:t>
            </a:r>
            <a:r>
              <a:rPr lang="en-US" dirty="0" smtClean="0"/>
              <a:t> </a:t>
            </a:r>
            <a:r>
              <a:rPr lang="en-US" dirty="0" err="1" smtClean="0"/>
              <a:t>vrijeme</a:t>
            </a:r>
            <a:r>
              <a:rPr lang="en-US" dirty="0" smtClean="0"/>
              <a:t> </a:t>
            </a:r>
            <a:r>
              <a:rPr lang="en-US" dirty="0" err="1" smtClean="0"/>
              <a:t>radije</a:t>
            </a:r>
            <a:r>
              <a:rPr lang="en-US" dirty="0" smtClean="0"/>
              <a:t> </a:t>
            </a:r>
            <a:r>
              <a:rPr lang="en-US" dirty="0" err="1" smtClean="0"/>
              <a:t>posvetiti</a:t>
            </a:r>
            <a:r>
              <a:rPr lang="en-US" dirty="0" smtClean="0"/>
              <a:t> </a:t>
            </a:r>
            <a:r>
              <a:rPr lang="en-US" dirty="0" err="1" smtClean="0"/>
              <a:t>dokolici</a:t>
            </a:r>
            <a:r>
              <a:rPr lang="en-US" dirty="0" smtClean="0"/>
              <a:t> i </a:t>
            </a:r>
            <a:r>
              <a:rPr lang="en-US" dirty="0" err="1" smtClean="0"/>
              <a:t>slobodnim</a:t>
            </a:r>
            <a:r>
              <a:rPr lang="en-US" dirty="0" smtClean="0"/>
              <a:t> </a:t>
            </a:r>
            <a:r>
              <a:rPr lang="en-US" dirty="0" err="1" smtClean="0"/>
              <a:t>aktivnostima</a:t>
            </a:r>
            <a:r>
              <a:rPr lang="en-US" dirty="0" smtClean="0"/>
              <a:t>, a ne </a:t>
            </a:r>
            <a:r>
              <a:rPr lang="en-US" dirty="0" err="1" smtClean="0"/>
              <a:t>dodatnome</a:t>
            </a:r>
            <a:r>
              <a:rPr lang="en-US" dirty="0" smtClean="0"/>
              <a:t> </a:t>
            </a:r>
            <a:r>
              <a:rPr lang="en-US" dirty="0" err="1" smtClean="0"/>
              <a:t>radu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Efekt</a:t>
            </a:r>
            <a:r>
              <a:rPr lang="en-US" b="1" dirty="0" smtClean="0"/>
              <a:t> </a:t>
            </a:r>
            <a:r>
              <a:rPr lang="en-US" b="1" dirty="0" err="1" smtClean="0"/>
              <a:t>supstitucije</a:t>
            </a:r>
            <a:r>
              <a:rPr lang="en-US" dirty="0" smtClean="0"/>
              <a:t> – </a:t>
            </a:r>
            <a:r>
              <a:rPr lang="en-US" dirty="0" err="1" smtClean="0"/>
              <a:t>svaki</a:t>
            </a:r>
            <a:r>
              <a:rPr lang="en-US" dirty="0" smtClean="0"/>
              <a:t> </a:t>
            </a:r>
            <a:r>
              <a:rPr lang="en-US" dirty="0" err="1" smtClean="0"/>
              <a:t>dodatni</a:t>
            </a:r>
            <a:r>
              <a:rPr lang="en-US" dirty="0" smtClean="0"/>
              <a:t> </a:t>
            </a:r>
            <a:r>
              <a:rPr lang="en-US" dirty="0" err="1" smtClean="0"/>
              <a:t>radni</a:t>
            </a:r>
            <a:r>
              <a:rPr lang="en-US" dirty="0" smtClean="0"/>
              <a:t> sat </a:t>
            </a:r>
            <a:r>
              <a:rPr lang="en-US" dirty="0" err="1" smtClean="0"/>
              <a:t>plaćen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, time i </a:t>
            </a:r>
            <a:r>
              <a:rPr lang="en-US" dirty="0" err="1" smtClean="0"/>
              <a:t>svaki</a:t>
            </a:r>
            <a:r>
              <a:rPr lang="en-US" dirty="0" smtClean="0"/>
              <a:t> sat </a:t>
            </a:r>
            <a:r>
              <a:rPr lang="en-US" dirty="0" err="1" smtClean="0"/>
              <a:t>slobodnog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r>
              <a:rPr lang="en-US" dirty="0" smtClean="0"/>
              <a:t> </a:t>
            </a:r>
            <a:r>
              <a:rPr lang="en-US" dirty="0" err="1" smtClean="0"/>
              <a:t>postaje</a:t>
            </a:r>
            <a:r>
              <a:rPr lang="en-US" dirty="0" smtClean="0"/>
              <a:t> </a:t>
            </a:r>
            <a:r>
              <a:rPr lang="en-US" dirty="0" err="1" smtClean="0"/>
              <a:t>skuplji</a:t>
            </a:r>
            <a:r>
              <a:rPr lang="en-US" dirty="0" smtClean="0"/>
              <a:t>, pa </a:t>
            </a:r>
            <a:r>
              <a:rPr lang="en-US" dirty="0" err="1" smtClean="0"/>
              <a:t>kažemo</a:t>
            </a:r>
            <a:r>
              <a:rPr lang="en-US" dirty="0" smtClean="0"/>
              <a:t> da </a:t>
            </a:r>
            <a:r>
              <a:rPr lang="en-US" dirty="0" err="1" smtClean="0"/>
              <a:t>oportunitetni</a:t>
            </a:r>
            <a:r>
              <a:rPr lang="en-US" dirty="0" smtClean="0"/>
              <a:t> </a:t>
            </a:r>
            <a:r>
              <a:rPr lang="en-US" dirty="0" err="1" smtClean="0"/>
              <a:t>trošak</a:t>
            </a:r>
            <a:r>
              <a:rPr lang="en-US" dirty="0" smtClean="0"/>
              <a:t> </a:t>
            </a:r>
            <a:r>
              <a:rPr lang="en-US" dirty="0" err="1" smtClean="0"/>
              <a:t>slobodnog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r>
              <a:rPr lang="en-US" dirty="0" smtClean="0"/>
              <a:t> </a:t>
            </a:r>
            <a:r>
              <a:rPr lang="en-US" dirty="0" err="1" smtClean="0"/>
              <a:t>raste</a:t>
            </a:r>
            <a:r>
              <a:rPr lang="en-US" dirty="0" smtClean="0"/>
              <a:t>	</a:t>
            </a:r>
          </a:p>
          <a:p>
            <a:r>
              <a:rPr lang="en-US" b="1" dirty="0" err="1" smtClean="0"/>
              <a:t>Efekt</a:t>
            </a:r>
            <a:r>
              <a:rPr lang="en-US" b="1" dirty="0" smtClean="0"/>
              <a:t> </a:t>
            </a:r>
            <a:r>
              <a:rPr lang="en-US" b="1" dirty="0" err="1" smtClean="0"/>
              <a:t>dohotka</a:t>
            </a:r>
            <a:r>
              <a:rPr lang="en-US" dirty="0" smtClean="0"/>
              <a:t> – s </a:t>
            </a:r>
            <a:r>
              <a:rPr lang="en-US" dirty="0" err="1" smtClean="0"/>
              <a:t>višom</a:t>
            </a:r>
            <a:r>
              <a:rPr lang="en-US" dirty="0" smtClean="0"/>
              <a:t> </a:t>
            </a:r>
            <a:r>
              <a:rPr lang="en-US" dirty="0" err="1" smtClean="0"/>
              <a:t>plaćom</a:t>
            </a:r>
            <a:r>
              <a:rPr lang="en-US" dirty="0" smtClean="0"/>
              <a:t> </a:t>
            </a:r>
            <a:r>
              <a:rPr lang="en-US" dirty="0" err="1" smtClean="0"/>
              <a:t>veći</a:t>
            </a:r>
            <a:r>
              <a:rPr lang="en-US" dirty="0" smtClean="0"/>
              <a:t> je i </a:t>
            </a:r>
            <a:r>
              <a:rPr lang="en-US" dirty="0" err="1" smtClean="0"/>
              <a:t>dohodak</a:t>
            </a:r>
            <a:r>
              <a:rPr lang="en-US" dirty="0" smtClean="0"/>
              <a:t>, a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većeg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radnik</a:t>
            </a:r>
            <a:r>
              <a:rPr lang="en-US" dirty="0" smtClean="0"/>
              <a:t> </a:t>
            </a:r>
            <a:r>
              <a:rPr lang="en-US" dirty="0" err="1" smtClean="0"/>
              <a:t>željeti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trošiti</a:t>
            </a:r>
            <a:r>
              <a:rPr lang="en-US" dirty="0" smtClean="0"/>
              <a:t>, </a:t>
            </a:r>
            <a:r>
              <a:rPr lang="en-US" dirty="0" err="1" smtClean="0"/>
              <a:t>ali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poželjeti</a:t>
            </a:r>
            <a:r>
              <a:rPr lang="en-US" dirty="0" smtClean="0"/>
              <a:t> i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slobodnog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endParaRPr lang="en-US" dirty="0" smtClean="0"/>
          </a:p>
          <a:p>
            <a:r>
              <a:rPr lang="en-US" dirty="0" smtClean="0"/>
              <a:t>Ova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efekta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suprotno</a:t>
            </a:r>
            <a:r>
              <a:rPr lang="en-US" dirty="0" smtClean="0"/>
              <a:t> </a:t>
            </a:r>
            <a:r>
              <a:rPr lang="en-US" dirty="0" err="1" smtClean="0"/>
              <a:t>djelovanje</a:t>
            </a:r>
            <a:r>
              <a:rPr lang="en-US" dirty="0" smtClean="0"/>
              <a:t>: </a:t>
            </a:r>
            <a:r>
              <a:rPr lang="en-US" u="sng" dirty="0" err="1" smtClean="0"/>
              <a:t>rastuća</a:t>
            </a:r>
            <a:r>
              <a:rPr lang="en-US" u="sng" dirty="0" smtClean="0"/>
              <a:t> </a:t>
            </a:r>
            <a:r>
              <a:rPr lang="en-US" u="sng" dirty="0" err="1" smtClean="0"/>
              <a:t>krivulja</a:t>
            </a:r>
            <a:r>
              <a:rPr lang="en-US" dirty="0" smtClean="0"/>
              <a:t> – </a:t>
            </a:r>
            <a:r>
              <a:rPr lang="en-US" dirty="0" err="1" smtClean="0"/>
              <a:t>efekt</a:t>
            </a:r>
            <a:r>
              <a:rPr lang="en-US" dirty="0" smtClean="0"/>
              <a:t> </a:t>
            </a:r>
            <a:r>
              <a:rPr lang="en-US" dirty="0" err="1" smtClean="0"/>
              <a:t>supstitucije</a:t>
            </a:r>
            <a:r>
              <a:rPr lang="en-US" dirty="0" smtClean="0"/>
              <a:t> </a:t>
            </a:r>
            <a:r>
              <a:rPr lang="en-US" dirty="0" err="1" smtClean="0"/>
              <a:t>prevladava</a:t>
            </a:r>
            <a:r>
              <a:rPr lang="en-US" dirty="0" smtClean="0"/>
              <a:t>; </a:t>
            </a:r>
            <a:r>
              <a:rPr lang="en-US" u="sng" dirty="0" err="1" smtClean="0"/>
              <a:t>unatrag</a:t>
            </a:r>
            <a:r>
              <a:rPr lang="en-US" u="sng" dirty="0" smtClean="0"/>
              <a:t> </a:t>
            </a:r>
            <a:r>
              <a:rPr lang="en-US" u="sng" dirty="0" err="1" smtClean="0"/>
              <a:t>savijena</a:t>
            </a:r>
            <a:r>
              <a:rPr lang="en-US" dirty="0" smtClean="0"/>
              <a:t> – </a:t>
            </a:r>
            <a:r>
              <a:rPr lang="en-US" dirty="0" err="1" smtClean="0"/>
              <a:t>efekt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</a:t>
            </a:r>
            <a:r>
              <a:rPr lang="en-US" dirty="0" err="1" smtClean="0"/>
              <a:t>prevladava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197100"/>
            <a:ext cx="36449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05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Ravnoteža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tržištu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rada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Ukupna</a:t>
            </a:r>
            <a:r>
              <a:rPr lang="en-US" b="1" dirty="0" smtClean="0"/>
              <a:t> </a:t>
            </a:r>
            <a:r>
              <a:rPr lang="en-US" b="1" dirty="0" err="1" smtClean="0"/>
              <a:t>tržiša</a:t>
            </a:r>
            <a:r>
              <a:rPr lang="en-US" b="1" dirty="0" smtClean="0"/>
              <a:t> </a:t>
            </a:r>
            <a:r>
              <a:rPr lang="en-US" b="1" dirty="0" err="1" smtClean="0"/>
              <a:t>ponuda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b="1" dirty="0" smtClean="0"/>
              <a:t> S</a:t>
            </a:r>
            <a:r>
              <a:rPr lang="en-US" b="1" baseline="-25000" dirty="0" smtClean="0"/>
              <a:t>L</a:t>
            </a:r>
            <a:r>
              <a:rPr lang="en-US" dirty="0" smtClean="0"/>
              <a:t> – </a:t>
            </a:r>
            <a:r>
              <a:rPr lang="en-US" dirty="0" err="1" smtClean="0"/>
              <a:t>dobije</a:t>
            </a:r>
            <a:r>
              <a:rPr lang="en-US" dirty="0" smtClean="0"/>
              <a:t> se </a:t>
            </a:r>
            <a:r>
              <a:rPr lang="en-US" dirty="0" err="1" smtClean="0"/>
              <a:t>vodoravnim</a:t>
            </a:r>
            <a:r>
              <a:rPr lang="en-US" dirty="0" smtClean="0"/>
              <a:t> </a:t>
            </a:r>
            <a:r>
              <a:rPr lang="en-US" dirty="0" err="1" smtClean="0"/>
              <a:t>zbrajanjem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ponuđenih</a:t>
            </a:r>
            <a:r>
              <a:rPr lang="en-US" dirty="0" smtClean="0"/>
              <a:t> </a:t>
            </a:r>
            <a:r>
              <a:rPr lang="en-US" dirty="0" err="1" smtClean="0"/>
              <a:t>količina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neke</a:t>
            </a:r>
            <a:r>
              <a:rPr lang="en-US" dirty="0" smtClean="0"/>
              <a:t> </a:t>
            </a:r>
            <a:r>
              <a:rPr lang="en-US" dirty="0" err="1" smtClean="0"/>
              <a:t>profesije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svaki</a:t>
            </a:r>
            <a:r>
              <a:rPr lang="en-US" dirty="0" smtClean="0"/>
              <a:t> </a:t>
            </a:r>
            <a:r>
              <a:rPr lang="en-US" dirty="0" err="1" smtClean="0"/>
              <a:t>razinu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 smtClean="0"/>
          </a:p>
          <a:p>
            <a:r>
              <a:rPr lang="en-US" b="1" dirty="0" err="1"/>
              <a:t>Ukupna</a:t>
            </a:r>
            <a:r>
              <a:rPr lang="en-US" b="1" dirty="0"/>
              <a:t> </a:t>
            </a:r>
            <a:r>
              <a:rPr lang="en-US" b="1" dirty="0" err="1"/>
              <a:t>tržiša</a:t>
            </a:r>
            <a:r>
              <a:rPr lang="en-US" b="1" dirty="0"/>
              <a:t> </a:t>
            </a:r>
            <a:r>
              <a:rPr lang="en-US" b="1" dirty="0" err="1" smtClean="0"/>
              <a:t>potražnja</a:t>
            </a:r>
            <a:r>
              <a:rPr lang="en-US" b="1" dirty="0" smtClean="0"/>
              <a:t> </a:t>
            </a:r>
            <a:r>
              <a:rPr lang="en-US" b="1" dirty="0" err="1" smtClean="0"/>
              <a:t>za</a:t>
            </a:r>
            <a:r>
              <a:rPr lang="en-US" b="1" dirty="0" smtClean="0"/>
              <a:t> </a:t>
            </a:r>
            <a:r>
              <a:rPr lang="en-US" b="1" dirty="0" err="1" smtClean="0"/>
              <a:t>radom</a:t>
            </a:r>
            <a:r>
              <a:rPr lang="en-US" b="1" dirty="0" smtClean="0"/>
              <a:t> D</a:t>
            </a:r>
            <a:r>
              <a:rPr lang="en-US" b="1" baseline="-25000" dirty="0" smtClean="0"/>
              <a:t>L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err="1"/>
              <a:t>dobije</a:t>
            </a:r>
            <a:r>
              <a:rPr lang="en-US" dirty="0"/>
              <a:t> se </a:t>
            </a:r>
            <a:r>
              <a:rPr lang="en-US" dirty="0" err="1"/>
              <a:t>vodoravnim</a:t>
            </a:r>
            <a:r>
              <a:rPr lang="en-US" dirty="0"/>
              <a:t> </a:t>
            </a:r>
            <a:r>
              <a:rPr lang="en-US" dirty="0" err="1"/>
              <a:t>zbrajanjem</a:t>
            </a:r>
            <a:r>
              <a:rPr lang="en-US" dirty="0"/>
              <a:t> </a:t>
            </a:r>
            <a:r>
              <a:rPr lang="en-US" dirty="0" err="1"/>
              <a:t>svih</a:t>
            </a:r>
            <a:r>
              <a:rPr lang="en-US" dirty="0"/>
              <a:t> </a:t>
            </a:r>
            <a:r>
              <a:rPr lang="en-US" dirty="0" err="1" smtClean="0"/>
              <a:t>pojedinih</a:t>
            </a:r>
            <a:r>
              <a:rPr lang="en-US" dirty="0" smtClean="0"/>
              <a:t> </a:t>
            </a:r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dirty="0" err="1" smtClean="0"/>
              <a:t>potražnje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radom</a:t>
            </a:r>
            <a:r>
              <a:rPr lang="en-US" dirty="0" smtClean="0"/>
              <a:t> </a:t>
            </a:r>
            <a:r>
              <a:rPr lang="en-US" dirty="0" err="1" smtClean="0"/>
              <a:t>neke</a:t>
            </a:r>
            <a:r>
              <a:rPr lang="en-US" dirty="0" smtClean="0"/>
              <a:t> </a:t>
            </a:r>
            <a:r>
              <a:rPr lang="en-US" dirty="0" err="1" smtClean="0"/>
              <a:t>profesije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svaki</a:t>
            </a:r>
            <a:r>
              <a:rPr lang="en-US" dirty="0" smtClean="0"/>
              <a:t> </a:t>
            </a:r>
            <a:r>
              <a:rPr lang="en-US" dirty="0" err="1" smtClean="0"/>
              <a:t>razinu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 smtClean="0"/>
          </a:p>
          <a:p>
            <a:r>
              <a:rPr lang="en-US" dirty="0" err="1" smtClean="0"/>
              <a:t>Sjecište</a:t>
            </a:r>
            <a:r>
              <a:rPr lang="en-US" dirty="0" smtClean="0"/>
              <a:t> </a:t>
            </a:r>
            <a:r>
              <a:rPr lang="en-US" dirty="0" err="1" smtClean="0"/>
              <a:t>tih</a:t>
            </a:r>
            <a:r>
              <a:rPr lang="en-US" dirty="0" smtClean="0"/>
              <a:t> </a:t>
            </a:r>
            <a:r>
              <a:rPr lang="en-US" dirty="0" err="1" smtClean="0"/>
              <a:t>dviju</a:t>
            </a:r>
            <a:r>
              <a:rPr lang="en-US" dirty="0" smtClean="0"/>
              <a:t> </a:t>
            </a:r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dirty="0" err="1" smtClean="0"/>
              <a:t>predstavlja</a:t>
            </a:r>
            <a:r>
              <a:rPr lang="en-US" dirty="0" smtClean="0"/>
              <a:t> </a:t>
            </a:r>
            <a:r>
              <a:rPr lang="en-US" dirty="0" err="1" smtClean="0"/>
              <a:t>ravnotežu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(w=6, 30 </a:t>
            </a:r>
            <a:r>
              <a:rPr lang="en-US" dirty="0" err="1" smtClean="0"/>
              <a:t>radnika</a:t>
            </a:r>
            <a:r>
              <a:rPr lang="en-US" dirty="0" smtClean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0" y="2209800"/>
            <a:ext cx="40640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84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Odrednice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potražnje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radom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Cijena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b="1" dirty="0" smtClean="0"/>
              <a:t> </a:t>
            </a:r>
            <a:r>
              <a:rPr lang="en-US" b="1" dirty="0" err="1" smtClean="0"/>
              <a:t>ili</a:t>
            </a:r>
            <a:r>
              <a:rPr lang="en-US" b="1" dirty="0" smtClean="0"/>
              <a:t> </a:t>
            </a:r>
            <a:r>
              <a:rPr lang="en-US" b="1" dirty="0" err="1" smtClean="0"/>
              <a:t>visina</a:t>
            </a:r>
            <a:r>
              <a:rPr lang="en-US" b="1" dirty="0" smtClean="0"/>
              <a:t> </a:t>
            </a:r>
            <a:r>
              <a:rPr lang="en-US" b="1" dirty="0" err="1" smtClean="0"/>
              <a:t>plaće</a:t>
            </a:r>
            <a:r>
              <a:rPr lang="en-US" dirty="0" smtClean="0"/>
              <a:t> – </a:t>
            </a:r>
            <a:r>
              <a:rPr lang="en-US" dirty="0" err="1" smtClean="0"/>
              <a:t>kada</a:t>
            </a:r>
            <a:r>
              <a:rPr lang="en-US" dirty="0" smtClean="0"/>
              <a:t> se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, </a:t>
            </a:r>
            <a:r>
              <a:rPr lang="en-US" dirty="0" err="1" smtClean="0"/>
              <a:t>mijenja</a:t>
            </a:r>
            <a:r>
              <a:rPr lang="en-US" dirty="0" smtClean="0"/>
              <a:t> se </a:t>
            </a:r>
            <a:r>
              <a:rPr lang="en-US" dirty="0" err="1" smtClean="0"/>
              <a:t>tražena</a:t>
            </a:r>
            <a:r>
              <a:rPr lang="en-US" dirty="0" smtClean="0"/>
              <a:t> </a:t>
            </a:r>
            <a:r>
              <a:rPr lang="en-US" dirty="0" err="1" smtClean="0"/>
              <a:t>količina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duž</a:t>
            </a:r>
            <a:r>
              <a:rPr lang="en-US" dirty="0" smtClean="0"/>
              <a:t> </a:t>
            </a:r>
            <a:r>
              <a:rPr lang="en-US" dirty="0" err="1" smtClean="0"/>
              <a:t>krivulje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Cijena</a:t>
            </a:r>
            <a:r>
              <a:rPr lang="en-US" b="1" dirty="0" smtClean="0"/>
              <a:t> </a:t>
            </a:r>
            <a:r>
              <a:rPr lang="en-US" b="1" dirty="0" err="1" smtClean="0"/>
              <a:t>proizvoda</a:t>
            </a:r>
            <a:r>
              <a:rPr lang="en-US" b="1" dirty="0" smtClean="0"/>
              <a:t> P</a:t>
            </a:r>
            <a:r>
              <a:rPr lang="en-US" dirty="0" smtClean="0"/>
              <a:t> – </a:t>
            </a:r>
            <a:r>
              <a:rPr lang="en-US" dirty="0" err="1" smtClean="0"/>
              <a:t>ako</a:t>
            </a:r>
            <a:r>
              <a:rPr lang="en-US" dirty="0" smtClean="0"/>
              <a:t> se </a:t>
            </a:r>
            <a:r>
              <a:rPr lang="en-US" dirty="0" err="1" smtClean="0"/>
              <a:t>povećava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P, </a:t>
            </a:r>
            <a:r>
              <a:rPr lang="en-US" dirty="0" err="1" smtClean="0"/>
              <a:t>povećava</a:t>
            </a:r>
            <a:r>
              <a:rPr lang="en-US" dirty="0" smtClean="0"/>
              <a:t> se MRP</a:t>
            </a:r>
            <a:r>
              <a:rPr lang="en-US" baseline="-25000" dirty="0" smtClean="0"/>
              <a:t>L</a:t>
            </a:r>
            <a:r>
              <a:rPr lang="en-US" dirty="0" smtClean="0"/>
              <a:t>, D</a:t>
            </a:r>
            <a:r>
              <a:rPr lang="en-US" baseline="-25000" dirty="0" smtClean="0"/>
              <a:t>L</a:t>
            </a:r>
            <a:r>
              <a:rPr lang="en-US" dirty="0" smtClean="0"/>
              <a:t> </a:t>
            </a:r>
            <a:r>
              <a:rPr lang="en-US" dirty="0" err="1" smtClean="0"/>
              <a:t>udesno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Kvaliteta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dirty="0" smtClean="0"/>
              <a:t> – </a:t>
            </a:r>
            <a:r>
              <a:rPr lang="en-US" dirty="0" err="1" smtClean="0"/>
              <a:t>usavršavanjem</a:t>
            </a:r>
            <a:r>
              <a:rPr lang="en-US" dirty="0" smtClean="0"/>
              <a:t> </a:t>
            </a:r>
            <a:r>
              <a:rPr lang="en-US" dirty="0" err="1" smtClean="0"/>
              <a:t>znanja</a:t>
            </a:r>
            <a:r>
              <a:rPr lang="en-US" dirty="0" smtClean="0"/>
              <a:t> </a:t>
            </a:r>
            <a:r>
              <a:rPr lang="en-US" dirty="0" err="1" smtClean="0"/>
              <a:t>radnici</a:t>
            </a:r>
            <a:r>
              <a:rPr lang="en-US" dirty="0" smtClean="0"/>
              <a:t> </a:t>
            </a:r>
            <a:r>
              <a:rPr lang="en-US" dirty="0" err="1" smtClean="0"/>
              <a:t>postaju</a:t>
            </a:r>
            <a:r>
              <a:rPr lang="en-US" dirty="0" smtClean="0"/>
              <a:t> </a:t>
            </a:r>
            <a:r>
              <a:rPr lang="en-US" dirty="0" err="1" smtClean="0"/>
              <a:t>produktivniji</a:t>
            </a:r>
            <a:r>
              <a:rPr lang="en-US" dirty="0" smtClean="0"/>
              <a:t>, </a:t>
            </a:r>
            <a:r>
              <a:rPr lang="en-US" dirty="0" err="1" smtClean="0"/>
              <a:t>raste</a:t>
            </a:r>
            <a:r>
              <a:rPr lang="en-US" dirty="0" smtClean="0"/>
              <a:t> MP</a:t>
            </a:r>
            <a:r>
              <a:rPr lang="en-US" baseline="-25000" dirty="0" smtClean="0"/>
              <a:t>L</a:t>
            </a:r>
            <a:r>
              <a:rPr lang="en-US" dirty="0" smtClean="0"/>
              <a:t>, </a:t>
            </a:r>
            <a:r>
              <a:rPr lang="en-US" dirty="0"/>
              <a:t>D</a:t>
            </a:r>
            <a:r>
              <a:rPr lang="en-US" baseline="-25000" dirty="0"/>
              <a:t>L</a:t>
            </a:r>
            <a:r>
              <a:rPr lang="en-US" dirty="0"/>
              <a:t> </a:t>
            </a:r>
            <a:r>
              <a:rPr lang="en-US" dirty="0" err="1" smtClean="0"/>
              <a:t>udesno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Tehnološki</a:t>
            </a:r>
            <a:r>
              <a:rPr lang="en-US" b="1" dirty="0" smtClean="0"/>
              <a:t> </a:t>
            </a:r>
            <a:r>
              <a:rPr lang="en-US" b="1" dirty="0" err="1" smtClean="0"/>
              <a:t>napredak</a:t>
            </a:r>
            <a:r>
              <a:rPr lang="en-US" dirty="0" smtClean="0"/>
              <a:t> – </a:t>
            </a:r>
            <a:r>
              <a:rPr lang="en-US" dirty="0" err="1" smtClean="0"/>
              <a:t>radnici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en-US" dirty="0" smtClean="0"/>
              <a:t> u </a:t>
            </a:r>
            <a:r>
              <a:rPr lang="en-US" dirty="0" err="1" smtClean="0"/>
              <a:t>istoj</a:t>
            </a:r>
            <a:r>
              <a:rPr lang="en-US" dirty="0" smtClean="0"/>
              <a:t> </a:t>
            </a:r>
            <a:r>
              <a:rPr lang="en-US" dirty="0" err="1" smtClean="0"/>
              <a:t>jedinici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r>
              <a:rPr lang="en-US" dirty="0" smtClean="0"/>
              <a:t> </a:t>
            </a:r>
            <a:r>
              <a:rPr lang="en-US" dirty="0" err="1" smtClean="0"/>
              <a:t>napraviti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posla</a:t>
            </a:r>
            <a:r>
              <a:rPr lang="en-US" dirty="0" smtClean="0"/>
              <a:t> pa </a:t>
            </a:r>
            <a:r>
              <a:rPr lang="en-US" dirty="0" err="1" smtClean="0"/>
              <a:t>možemo</a:t>
            </a:r>
            <a:r>
              <a:rPr lang="en-US" dirty="0" smtClean="0"/>
              <a:t> </a:t>
            </a:r>
            <a:r>
              <a:rPr lang="en-US" dirty="0" err="1" smtClean="0"/>
              <a:t>reći</a:t>
            </a:r>
            <a:r>
              <a:rPr lang="en-US" dirty="0" smtClean="0"/>
              <a:t> da </a:t>
            </a:r>
            <a:r>
              <a:rPr lang="en-US" dirty="0" err="1" smtClean="0"/>
              <a:t>postaju</a:t>
            </a:r>
            <a:r>
              <a:rPr lang="en-US" dirty="0" smtClean="0"/>
              <a:t> </a:t>
            </a:r>
            <a:r>
              <a:rPr lang="en-US" dirty="0" err="1" smtClean="0"/>
              <a:t>produktivniji</a:t>
            </a:r>
            <a:r>
              <a:rPr lang="en-US" dirty="0" smtClean="0"/>
              <a:t>, </a:t>
            </a:r>
            <a:r>
              <a:rPr lang="en-US" dirty="0"/>
              <a:t>D</a:t>
            </a:r>
            <a:r>
              <a:rPr lang="en-US" baseline="-25000" dirty="0"/>
              <a:t>L</a:t>
            </a:r>
            <a:r>
              <a:rPr lang="en-US" dirty="0"/>
              <a:t> </a:t>
            </a:r>
            <a:r>
              <a:rPr lang="en-US" dirty="0" err="1" smtClean="0"/>
              <a:t>udesno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Ponuda</a:t>
            </a:r>
            <a:r>
              <a:rPr lang="en-US" b="1" dirty="0" smtClean="0"/>
              <a:t> i </a:t>
            </a:r>
            <a:r>
              <a:rPr lang="en-US" b="1" dirty="0" err="1" smtClean="0"/>
              <a:t>kvaliteta</a:t>
            </a:r>
            <a:r>
              <a:rPr lang="en-US" b="1" dirty="0" smtClean="0"/>
              <a:t> </a:t>
            </a:r>
            <a:r>
              <a:rPr lang="en-US" b="1" dirty="0" err="1" smtClean="0"/>
              <a:t>ostalih</a:t>
            </a:r>
            <a:r>
              <a:rPr lang="en-US" b="1" dirty="0" smtClean="0"/>
              <a:t> </a:t>
            </a:r>
            <a:r>
              <a:rPr lang="en-US" b="1" dirty="0" err="1" smtClean="0"/>
              <a:t>faktora</a:t>
            </a:r>
            <a:r>
              <a:rPr lang="en-US" dirty="0" smtClean="0"/>
              <a:t> – </a:t>
            </a:r>
            <a:r>
              <a:rPr lang="en-US" dirty="0" err="1" smtClean="0"/>
              <a:t>oprema</a:t>
            </a:r>
            <a:r>
              <a:rPr lang="en-US" dirty="0" smtClean="0"/>
              <a:t>, </a:t>
            </a:r>
            <a:r>
              <a:rPr lang="en-US" dirty="0" err="1" smtClean="0"/>
              <a:t>strojevi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414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 err="1" smtClean="0"/>
              <a:t>Odrednice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ponude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rada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Cijena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dirty="0" smtClean="0"/>
              <a:t> – </a:t>
            </a:r>
            <a:r>
              <a:rPr lang="en-US" dirty="0" err="1" smtClean="0"/>
              <a:t>kada</a:t>
            </a:r>
            <a:r>
              <a:rPr lang="en-US" dirty="0" smtClean="0"/>
              <a:t> se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, </a:t>
            </a:r>
            <a:r>
              <a:rPr lang="en-US" dirty="0" err="1" smtClean="0"/>
              <a:t>mijenja</a:t>
            </a:r>
            <a:r>
              <a:rPr lang="en-US" dirty="0" smtClean="0"/>
              <a:t> se i </a:t>
            </a:r>
            <a:r>
              <a:rPr lang="en-US" dirty="0" err="1" smtClean="0"/>
              <a:t>količina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duž</a:t>
            </a:r>
            <a:r>
              <a:rPr lang="en-US" dirty="0" smtClean="0"/>
              <a:t> </a:t>
            </a:r>
            <a:r>
              <a:rPr lang="en-US" dirty="0" err="1" smtClean="0"/>
              <a:t>krivulje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Broj</a:t>
            </a:r>
            <a:r>
              <a:rPr lang="en-US" b="1" dirty="0" smtClean="0"/>
              <a:t> </a:t>
            </a:r>
            <a:r>
              <a:rPr lang="en-US" b="1" dirty="0" err="1" smtClean="0"/>
              <a:t>radnih</a:t>
            </a:r>
            <a:r>
              <a:rPr lang="en-US" b="1" dirty="0" smtClean="0"/>
              <a:t> sati</a:t>
            </a:r>
            <a:r>
              <a:rPr lang="en-US" dirty="0" smtClean="0"/>
              <a:t> – </a:t>
            </a:r>
            <a:r>
              <a:rPr lang="en-US" dirty="0" err="1" smtClean="0"/>
              <a:t>većina</a:t>
            </a:r>
            <a:r>
              <a:rPr lang="en-US" dirty="0" smtClean="0"/>
              <a:t> </a:t>
            </a:r>
            <a:r>
              <a:rPr lang="en-US" dirty="0" err="1" smtClean="0"/>
              <a:t>ljudi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određenu</a:t>
            </a:r>
            <a:r>
              <a:rPr lang="en-US" dirty="0" smtClean="0"/>
              <a:t> </a:t>
            </a:r>
            <a:r>
              <a:rPr lang="en-US" dirty="0" err="1" smtClean="0"/>
              <a:t>slobodu</a:t>
            </a:r>
            <a:r>
              <a:rPr lang="en-US" dirty="0" smtClean="0"/>
              <a:t> u </a:t>
            </a:r>
            <a:r>
              <a:rPr lang="en-US" dirty="0" err="1" smtClean="0"/>
              <a:t>donošenju</a:t>
            </a:r>
            <a:r>
              <a:rPr lang="en-US" dirty="0" smtClean="0"/>
              <a:t> </a:t>
            </a:r>
            <a:r>
              <a:rPr lang="en-US" dirty="0" err="1" smtClean="0"/>
              <a:t>odluke</a:t>
            </a:r>
            <a:r>
              <a:rPr lang="en-US" dirty="0" smtClean="0"/>
              <a:t> </a:t>
            </a:r>
            <a:r>
              <a:rPr lang="en-US" dirty="0" err="1" smtClean="0"/>
              <a:t>koliko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sati </a:t>
            </a:r>
            <a:r>
              <a:rPr lang="en-US" dirty="0" err="1" smtClean="0"/>
              <a:t>provesti</a:t>
            </a:r>
            <a:r>
              <a:rPr lang="en-US" dirty="0" smtClean="0"/>
              <a:t> </a:t>
            </a:r>
            <a:r>
              <a:rPr lang="en-US" dirty="0" err="1" smtClean="0"/>
              <a:t>radeći</a:t>
            </a:r>
            <a:r>
              <a:rPr lang="en-US" dirty="0" smtClean="0"/>
              <a:t>, </a:t>
            </a:r>
            <a:r>
              <a:rPr lang="en-US" dirty="0" err="1" smtClean="0"/>
              <a:t>stoga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njihove</a:t>
            </a:r>
            <a:r>
              <a:rPr lang="en-US" dirty="0" smtClean="0"/>
              <a:t> </a:t>
            </a:r>
            <a:r>
              <a:rPr lang="en-US" dirty="0" err="1" smtClean="0"/>
              <a:t>odluke</a:t>
            </a:r>
            <a:r>
              <a:rPr lang="en-US" dirty="0" smtClean="0"/>
              <a:t> </a:t>
            </a:r>
            <a:r>
              <a:rPr lang="en-US" dirty="0" err="1" smtClean="0"/>
              <a:t>izravno</a:t>
            </a:r>
            <a:r>
              <a:rPr lang="en-US" dirty="0" smtClean="0"/>
              <a:t> </a:t>
            </a:r>
            <a:r>
              <a:rPr lang="en-US" dirty="0" err="1" smtClean="0"/>
              <a:t>utjecati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ponudu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Struktura</a:t>
            </a:r>
            <a:r>
              <a:rPr lang="en-US" b="1" dirty="0" smtClean="0"/>
              <a:t> </a:t>
            </a:r>
            <a:r>
              <a:rPr lang="en-US" b="1" dirty="0" err="1" smtClean="0"/>
              <a:t>radne</a:t>
            </a:r>
            <a:r>
              <a:rPr lang="en-US" b="1" dirty="0" smtClean="0"/>
              <a:t> </a:t>
            </a:r>
            <a:r>
              <a:rPr lang="en-US" b="1" dirty="0" err="1" smtClean="0"/>
              <a:t>snage</a:t>
            </a:r>
            <a:r>
              <a:rPr lang="en-US" dirty="0" smtClean="0"/>
              <a:t> – </a:t>
            </a:r>
            <a:r>
              <a:rPr lang="en-US" dirty="0" err="1" smtClean="0"/>
              <a:t>imigracija</a:t>
            </a:r>
            <a:r>
              <a:rPr lang="en-US" dirty="0"/>
              <a:t> </a:t>
            </a:r>
            <a:r>
              <a:rPr lang="en-US" dirty="0" smtClean="0"/>
              <a:t>i </a:t>
            </a:r>
            <a:r>
              <a:rPr lang="en-US" dirty="0" err="1" smtClean="0"/>
              <a:t>mladi</a:t>
            </a:r>
            <a:r>
              <a:rPr lang="en-US" dirty="0" smtClean="0"/>
              <a:t> </a:t>
            </a:r>
            <a:r>
              <a:rPr lang="en-US" dirty="0" err="1" smtClean="0"/>
              <a:t>ljudi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završavaju</a:t>
            </a:r>
            <a:r>
              <a:rPr lang="en-US" dirty="0" smtClean="0"/>
              <a:t> </a:t>
            </a:r>
            <a:r>
              <a:rPr lang="en-US" dirty="0" err="1" smtClean="0"/>
              <a:t>formalno</a:t>
            </a:r>
            <a:r>
              <a:rPr lang="en-US" dirty="0" smtClean="0"/>
              <a:t> </a:t>
            </a:r>
            <a:r>
              <a:rPr lang="en-US" dirty="0" err="1" smtClean="0"/>
              <a:t>obrazovanje</a:t>
            </a:r>
            <a:r>
              <a:rPr lang="en-US" dirty="0"/>
              <a:t> </a:t>
            </a:r>
            <a:r>
              <a:rPr lang="en-US" dirty="0" err="1" smtClean="0"/>
              <a:t>povećavaju</a:t>
            </a:r>
            <a:r>
              <a:rPr lang="en-US" dirty="0" smtClean="0"/>
              <a:t> </a:t>
            </a:r>
            <a:r>
              <a:rPr lang="en-US" dirty="0" err="1" smtClean="0"/>
              <a:t>ponudu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, </a:t>
            </a:r>
            <a:r>
              <a:rPr lang="en-US" dirty="0" err="1" smtClean="0"/>
              <a:t>raste</a:t>
            </a:r>
            <a:r>
              <a:rPr lang="en-US" dirty="0" smtClean="0"/>
              <a:t> </a:t>
            </a:r>
            <a:r>
              <a:rPr lang="en-US" dirty="0" err="1" smtClean="0"/>
              <a:t>udio</a:t>
            </a:r>
            <a:r>
              <a:rPr lang="en-US" dirty="0" smtClean="0"/>
              <a:t> </a:t>
            </a:r>
            <a:r>
              <a:rPr lang="en-US" dirty="0" err="1" smtClean="0"/>
              <a:t>žena</a:t>
            </a:r>
            <a:r>
              <a:rPr lang="en-US" dirty="0" smtClean="0"/>
              <a:t> u </a:t>
            </a:r>
            <a:r>
              <a:rPr lang="en-US" dirty="0" err="1" smtClean="0"/>
              <a:t>radnoj</a:t>
            </a:r>
            <a:r>
              <a:rPr lang="en-US" dirty="0" smtClean="0"/>
              <a:t> </a:t>
            </a:r>
            <a:r>
              <a:rPr lang="en-US" dirty="0" err="1" smtClean="0"/>
              <a:t>snazi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Alternativne</a:t>
            </a:r>
            <a:r>
              <a:rPr lang="en-US" b="1" dirty="0" smtClean="0"/>
              <a:t> </a:t>
            </a:r>
            <a:r>
              <a:rPr lang="en-US" b="1" dirty="0" err="1" smtClean="0"/>
              <a:t>mogućnosti</a:t>
            </a:r>
            <a:r>
              <a:rPr lang="en-US" b="1" dirty="0" smtClean="0"/>
              <a:t> </a:t>
            </a:r>
            <a:r>
              <a:rPr lang="en-US" b="1" dirty="0" err="1" smtClean="0"/>
              <a:t>zaposlenja</a:t>
            </a:r>
            <a:r>
              <a:rPr lang="en-US" dirty="0" smtClean="0"/>
              <a:t> – </a:t>
            </a:r>
            <a:r>
              <a:rPr lang="en-US" dirty="0" err="1" smtClean="0"/>
              <a:t>velika</a:t>
            </a:r>
            <a:r>
              <a:rPr lang="en-US" dirty="0" smtClean="0"/>
              <a:t> </a:t>
            </a:r>
            <a:r>
              <a:rPr lang="en-US" dirty="0" err="1" smtClean="0"/>
              <a:t>mobilnost</a:t>
            </a:r>
            <a:r>
              <a:rPr lang="en-US" dirty="0"/>
              <a:t> </a:t>
            </a:r>
            <a:r>
              <a:rPr lang="en-US" dirty="0" smtClean="0"/>
              <a:t>i </a:t>
            </a:r>
            <a:r>
              <a:rPr lang="en-US" dirty="0" err="1" smtClean="0"/>
              <a:t>mogućnost</a:t>
            </a:r>
            <a:r>
              <a:rPr lang="en-US" dirty="0" smtClean="0"/>
              <a:t> </a:t>
            </a:r>
            <a:r>
              <a:rPr lang="en-US" dirty="0" err="1" smtClean="0"/>
              <a:t>doškolovanja</a:t>
            </a:r>
            <a:r>
              <a:rPr lang="en-US" dirty="0" smtClean="0"/>
              <a:t> i </a:t>
            </a:r>
            <a:r>
              <a:rPr lang="en-US" dirty="0" err="1" smtClean="0"/>
              <a:t>prekvalifikacije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dovesti</a:t>
            </a:r>
            <a:r>
              <a:rPr lang="en-US" dirty="0" smtClean="0"/>
              <a:t> do </a:t>
            </a:r>
            <a:r>
              <a:rPr lang="en-US" dirty="0" err="1" smtClean="0"/>
              <a:t>promjena</a:t>
            </a:r>
            <a:r>
              <a:rPr lang="en-US" dirty="0" smtClean="0"/>
              <a:t> u </a:t>
            </a:r>
            <a:r>
              <a:rPr lang="en-US" dirty="0" err="1" smtClean="0"/>
              <a:t>ponudi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u </a:t>
            </a:r>
            <a:r>
              <a:rPr lang="en-US" dirty="0" err="1" smtClean="0"/>
              <a:t>pojedinim</a:t>
            </a:r>
            <a:r>
              <a:rPr lang="en-US" dirty="0" smtClean="0"/>
              <a:t> </a:t>
            </a:r>
            <a:r>
              <a:rPr lang="en-US" dirty="0" err="1" smtClean="0"/>
              <a:t>segmentima</a:t>
            </a:r>
            <a:r>
              <a:rPr lang="en-US" dirty="0" smtClean="0"/>
              <a:t> </a:t>
            </a:r>
            <a:r>
              <a:rPr lang="en-US" dirty="0" err="1" smtClean="0"/>
              <a:t>tržišta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545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Ograničeno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konkurentno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tržište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rada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Rijedak</a:t>
            </a:r>
            <a:r>
              <a:rPr lang="en-US" dirty="0" smtClean="0"/>
              <a:t> je </a:t>
            </a:r>
            <a:r>
              <a:rPr lang="en-US" dirty="0" err="1" smtClean="0"/>
              <a:t>slučaj</a:t>
            </a:r>
            <a:r>
              <a:rPr lang="en-US" dirty="0" smtClean="0"/>
              <a:t> </a:t>
            </a:r>
            <a:r>
              <a:rPr lang="en-US" dirty="0" err="1" smtClean="0"/>
              <a:t>savršeno</a:t>
            </a:r>
            <a:r>
              <a:rPr lang="en-US" dirty="0" smtClean="0"/>
              <a:t> </a:t>
            </a:r>
            <a:r>
              <a:rPr lang="en-US" dirty="0" err="1" smtClean="0"/>
              <a:t>konkurentnog</a:t>
            </a:r>
            <a:r>
              <a:rPr lang="en-US" dirty="0" smtClean="0"/>
              <a:t> </a:t>
            </a:r>
            <a:r>
              <a:rPr lang="en-US" dirty="0" err="1" smtClean="0"/>
              <a:t>tržišta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 smtClean="0"/>
          </a:p>
          <a:p>
            <a:r>
              <a:rPr lang="en-US" dirty="0" err="1" smtClean="0"/>
              <a:t>Ograničeno</a:t>
            </a:r>
            <a:r>
              <a:rPr lang="en-US" dirty="0" smtClean="0"/>
              <a:t> </a:t>
            </a:r>
            <a:r>
              <a:rPr lang="en-US" dirty="0" err="1" smtClean="0"/>
              <a:t>konkurentno</a:t>
            </a:r>
            <a:r>
              <a:rPr lang="en-US" dirty="0" smtClean="0"/>
              <a:t> </a:t>
            </a:r>
            <a:r>
              <a:rPr lang="en-US" dirty="0" err="1" smtClean="0"/>
              <a:t>tržište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 - </a:t>
            </a:r>
            <a:r>
              <a:rPr lang="en-US" dirty="0" err="1" smtClean="0"/>
              <a:t>češći</a:t>
            </a:r>
            <a:r>
              <a:rPr lang="en-US" dirty="0" smtClean="0"/>
              <a:t> </a:t>
            </a:r>
            <a:r>
              <a:rPr lang="en-US" dirty="0" err="1" smtClean="0"/>
              <a:t>slučaj</a:t>
            </a:r>
            <a:r>
              <a:rPr lang="en-US" dirty="0" smtClean="0"/>
              <a:t>, </a:t>
            </a:r>
            <a:r>
              <a:rPr lang="en-US" dirty="0" err="1" smtClean="0"/>
              <a:t>postoji</a:t>
            </a:r>
            <a:r>
              <a:rPr lang="en-US" dirty="0" smtClean="0"/>
              <a:t> </a:t>
            </a:r>
            <a:r>
              <a:rPr lang="en-US" dirty="0" err="1" smtClean="0"/>
              <a:t>premoć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strani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strani</a:t>
            </a:r>
            <a:r>
              <a:rPr lang="en-US" dirty="0" smtClean="0"/>
              <a:t> </a:t>
            </a:r>
            <a:r>
              <a:rPr lang="en-US" dirty="0" err="1" smtClean="0"/>
              <a:t>potražnje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Tržišna</a:t>
            </a:r>
            <a:r>
              <a:rPr lang="en-US" b="1" dirty="0" smtClean="0"/>
              <a:t> </a:t>
            </a:r>
            <a:r>
              <a:rPr lang="en-US" b="1" dirty="0" err="1" smtClean="0"/>
              <a:t>premoć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</a:t>
            </a:r>
            <a:r>
              <a:rPr lang="en-US" b="1" dirty="0" err="1" smtClean="0"/>
              <a:t>strani</a:t>
            </a:r>
            <a:r>
              <a:rPr lang="en-US" b="1" dirty="0" smtClean="0"/>
              <a:t> </a:t>
            </a:r>
            <a:r>
              <a:rPr lang="en-US" b="1" dirty="0" err="1" smtClean="0"/>
              <a:t>potražnje</a:t>
            </a:r>
            <a:r>
              <a:rPr lang="en-US" dirty="0" smtClean="0"/>
              <a:t> – </a:t>
            </a:r>
            <a:r>
              <a:rPr lang="en-US" dirty="0" err="1" smtClean="0"/>
              <a:t>ako</a:t>
            </a:r>
            <a:r>
              <a:rPr lang="en-US" dirty="0" smtClean="0"/>
              <a:t> je </a:t>
            </a:r>
            <a:r>
              <a:rPr lang="en-US" dirty="0" err="1" smtClean="0"/>
              <a:t>jedna</a:t>
            </a:r>
            <a:r>
              <a:rPr lang="en-US" dirty="0" smtClean="0"/>
              <a:t> </a:t>
            </a:r>
            <a:r>
              <a:rPr lang="en-US" dirty="0" err="1" smtClean="0"/>
              <a:t>tvrtka</a:t>
            </a:r>
            <a:r>
              <a:rPr lang="en-US" dirty="0" smtClean="0"/>
              <a:t> </a:t>
            </a:r>
            <a:r>
              <a:rPr lang="en-US" dirty="0" err="1" smtClean="0"/>
              <a:t>izuzetno</a:t>
            </a:r>
            <a:r>
              <a:rPr lang="en-US" dirty="0" smtClean="0"/>
              <a:t> </a:t>
            </a:r>
            <a:r>
              <a:rPr lang="en-US" dirty="0" err="1" smtClean="0"/>
              <a:t>velika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čak</a:t>
            </a:r>
            <a:r>
              <a:rPr lang="en-US" dirty="0" smtClean="0"/>
              <a:t> </a:t>
            </a:r>
            <a:r>
              <a:rPr lang="en-US" dirty="0" err="1" smtClean="0"/>
              <a:t>jedini</a:t>
            </a:r>
            <a:r>
              <a:rPr lang="en-US" dirty="0" smtClean="0"/>
              <a:t> </a:t>
            </a:r>
            <a:r>
              <a:rPr lang="en-US" dirty="0" err="1" smtClean="0"/>
              <a:t>poslodavac</a:t>
            </a:r>
            <a:r>
              <a:rPr lang="en-US" dirty="0" smtClean="0"/>
              <a:t> – </a:t>
            </a:r>
            <a:r>
              <a:rPr lang="en-US" b="1" dirty="0" err="1" smtClean="0"/>
              <a:t>monopson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</a:t>
            </a:r>
            <a:r>
              <a:rPr lang="en-US" b="1" dirty="0" err="1" smtClean="0"/>
              <a:t>tržištu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endParaRPr lang="en-US" b="1" dirty="0" smtClean="0"/>
          </a:p>
          <a:p>
            <a:r>
              <a:rPr lang="en-US" b="1" dirty="0" smtClean="0"/>
              <a:t>Na </a:t>
            </a:r>
            <a:r>
              <a:rPr lang="en-US" b="1" dirty="0" err="1" smtClean="0"/>
              <a:t>strani</a:t>
            </a:r>
            <a:r>
              <a:rPr lang="en-US" b="1" dirty="0" smtClean="0"/>
              <a:t> </a:t>
            </a:r>
            <a:r>
              <a:rPr lang="en-US" b="1" dirty="0" err="1" smtClean="0"/>
              <a:t>ponude</a:t>
            </a:r>
            <a:r>
              <a:rPr lang="en-US" dirty="0" smtClean="0"/>
              <a:t> – </a:t>
            </a:r>
            <a:r>
              <a:rPr lang="en-US" dirty="0" err="1" smtClean="0"/>
              <a:t>ograničenja</a:t>
            </a:r>
            <a:r>
              <a:rPr lang="en-US" dirty="0" smtClean="0"/>
              <a:t> </a:t>
            </a:r>
            <a:r>
              <a:rPr lang="en-US" dirty="0" err="1" smtClean="0"/>
              <a:t>određuju</a:t>
            </a:r>
            <a:r>
              <a:rPr lang="en-US" dirty="0" smtClean="0"/>
              <a:t> </a:t>
            </a:r>
            <a:r>
              <a:rPr lang="en-US" dirty="0" err="1" smtClean="0"/>
              <a:t>sindikati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pregovaraju</a:t>
            </a:r>
            <a:r>
              <a:rPr lang="en-US" dirty="0" smtClean="0"/>
              <a:t> o </a:t>
            </a:r>
            <a:r>
              <a:rPr lang="en-US" dirty="0" err="1" smtClean="0"/>
              <a:t>cijeni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i </a:t>
            </a:r>
            <a:r>
              <a:rPr lang="en-US" dirty="0" err="1" smtClean="0"/>
              <a:t>ostalim</a:t>
            </a:r>
            <a:r>
              <a:rPr lang="en-US" dirty="0" smtClean="0"/>
              <a:t> </a:t>
            </a:r>
            <a:r>
              <a:rPr lang="en-US" dirty="0" err="1" smtClean="0"/>
              <a:t>beneficijama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133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err="1" smtClean="0"/>
              <a:t>Nominalne</a:t>
            </a:r>
            <a:r>
              <a:rPr lang="en-US" b="1" dirty="0" smtClean="0"/>
              <a:t> </a:t>
            </a:r>
            <a:r>
              <a:rPr lang="en-US" b="1" dirty="0" err="1" smtClean="0"/>
              <a:t>nasuprot</a:t>
            </a:r>
            <a:r>
              <a:rPr lang="en-US" b="1" dirty="0" smtClean="0"/>
              <a:t> </a:t>
            </a:r>
            <a:r>
              <a:rPr lang="en-US" b="1" dirty="0" err="1" smtClean="0"/>
              <a:t>realnim</a:t>
            </a:r>
            <a:r>
              <a:rPr lang="en-US" b="1" dirty="0" smtClean="0"/>
              <a:t> </a:t>
            </a:r>
            <a:r>
              <a:rPr lang="en-US" b="1" dirty="0" err="1" smtClean="0"/>
              <a:t>plaćama</a:t>
            </a:r>
            <a:r>
              <a:rPr lang="en-US" b="1" dirty="0" smtClean="0"/>
              <a:t> i </a:t>
            </a:r>
            <a:r>
              <a:rPr lang="en-US" b="1" dirty="0" err="1" smtClean="0"/>
              <a:t>razlike</a:t>
            </a:r>
            <a:r>
              <a:rPr lang="en-US" b="1" dirty="0" smtClean="0"/>
              <a:t> u </a:t>
            </a:r>
            <a:r>
              <a:rPr lang="en-US" b="1" dirty="0" err="1" smtClean="0"/>
              <a:t>plaćama</a:t>
            </a:r>
            <a:endParaRPr lang="en-US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Nominalna</a:t>
            </a:r>
            <a:r>
              <a:rPr lang="en-US" b="1" dirty="0" smtClean="0"/>
              <a:t> </a:t>
            </a:r>
            <a:r>
              <a:rPr lang="en-US" b="1" dirty="0" err="1" smtClean="0"/>
              <a:t>plaća</a:t>
            </a:r>
            <a:r>
              <a:rPr lang="en-US" dirty="0" smtClean="0"/>
              <a:t> – </a:t>
            </a:r>
            <a:r>
              <a:rPr lang="en-US" dirty="0" err="1" smtClean="0"/>
              <a:t>novčana</a:t>
            </a:r>
            <a:r>
              <a:rPr lang="en-US" dirty="0" smtClean="0"/>
              <a:t> </a:t>
            </a:r>
            <a:r>
              <a:rPr lang="en-US" dirty="0" err="1" smtClean="0"/>
              <a:t>naknada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zaposlenik</a:t>
            </a:r>
            <a:r>
              <a:rPr lang="en-US" dirty="0" smtClean="0"/>
              <a:t> prima od </a:t>
            </a:r>
            <a:r>
              <a:rPr lang="en-US" dirty="0" err="1" smtClean="0"/>
              <a:t>poslodavca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obavljeni</a:t>
            </a:r>
            <a:r>
              <a:rPr lang="en-US" dirty="0" smtClean="0"/>
              <a:t> rad</a:t>
            </a:r>
          </a:p>
          <a:p>
            <a:endParaRPr lang="en-US" dirty="0" smtClean="0"/>
          </a:p>
          <a:p>
            <a:r>
              <a:rPr lang="en-US" b="1" dirty="0" err="1" smtClean="0"/>
              <a:t>Realna</a:t>
            </a:r>
            <a:r>
              <a:rPr lang="en-US" b="1" dirty="0" smtClean="0"/>
              <a:t> </a:t>
            </a:r>
            <a:r>
              <a:rPr lang="en-US" b="1" dirty="0" err="1" smtClean="0"/>
              <a:t>plaća</a:t>
            </a:r>
            <a:r>
              <a:rPr lang="en-US" dirty="0" smtClean="0"/>
              <a:t> – </a:t>
            </a:r>
            <a:r>
              <a:rPr lang="en-US" dirty="0" err="1" smtClean="0"/>
              <a:t>odražava</a:t>
            </a:r>
            <a:r>
              <a:rPr lang="en-US" dirty="0" smtClean="0"/>
              <a:t> </a:t>
            </a:r>
            <a:r>
              <a:rPr lang="en-US" dirty="0" err="1" smtClean="0"/>
              <a:t>kupovnu</a:t>
            </a:r>
            <a:r>
              <a:rPr lang="en-US" dirty="0" smtClean="0"/>
              <a:t> </a:t>
            </a:r>
            <a:r>
              <a:rPr lang="en-US" dirty="0" err="1" smtClean="0"/>
              <a:t>moć</a:t>
            </a:r>
            <a:r>
              <a:rPr lang="en-US" dirty="0" smtClean="0"/>
              <a:t> </a:t>
            </a:r>
            <a:r>
              <a:rPr lang="en-US" dirty="0" err="1" smtClean="0"/>
              <a:t>zarade</a:t>
            </a:r>
            <a:r>
              <a:rPr lang="en-US" dirty="0" smtClean="0"/>
              <a:t> i </a:t>
            </a:r>
            <a:r>
              <a:rPr lang="en-US" dirty="0" err="1" smtClean="0"/>
              <a:t>dobije</a:t>
            </a:r>
            <a:r>
              <a:rPr lang="en-US" dirty="0" smtClean="0"/>
              <a:t> se </a:t>
            </a:r>
            <a:r>
              <a:rPr lang="en-US" dirty="0" err="1" smtClean="0"/>
              <a:t>korigiranjem</a:t>
            </a:r>
            <a:r>
              <a:rPr lang="en-US" dirty="0" smtClean="0"/>
              <a:t> </a:t>
            </a:r>
            <a:r>
              <a:rPr lang="en-US" dirty="0" err="1" smtClean="0"/>
              <a:t>nominalne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inflaciju</a:t>
            </a:r>
            <a:r>
              <a:rPr lang="en-US" dirty="0" smtClean="0"/>
              <a:t>; </a:t>
            </a:r>
            <a:r>
              <a:rPr lang="en-US" dirty="0" err="1" smtClean="0"/>
              <a:t>odražava</a:t>
            </a:r>
            <a:r>
              <a:rPr lang="en-US" dirty="0" smtClean="0"/>
              <a:t> </a:t>
            </a:r>
            <a:r>
              <a:rPr lang="en-US" dirty="0" err="1" smtClean="0"/>
              <a:t>količinu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radnik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kupiti</a:t>
            </a:r>
            <a:r>
              <a:rPr lang="en-US" dirty="0" smtClean="0"/>
              <a:t> </a:t>
            </a:r>
            <a:r>
              <a:rPr lang="en-US" dirty="0" err="1" smtClean="0"/>
              <a:t>dobivenim</a:t>
            </a:r>
            <a:r>
              <a:rPr lang="en-US" dirty="0" smtClean="0"/>
              <a:t> </a:t>
            </a:r>
            <a:r>
              <a:rPr lang="en-US" dirty="0" err="1" smtClean="0"/>
              <a:t>novcem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954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 err="1" smtClean="0"/>
              <a:t>Uzroci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razlika</a:t>
            </a:r>
            <a:r>
              <a:rPr lang="en-US" sz="2800" b="1" dirty="0" smtClean="0"/>
              <a:t> u </a:t>
            </a:r>
            <a:r>
              <a:rPr lang="en-US" sz="2800" b="1" dirty="0" err="1" smtClean="0"/>
              <a:t>plaćama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Razlike</a:t>
            </a:r>
            <a:r>
              <a:rPr lang="en-US" b="1" dirty="0" smtClean="0"/>
              <a:t> u </a:t>
            </a:r>
            <a:r>
              <a:rPr lang="en-US" b="1" dirty="0" err="1" smtClean="0"/>
              <a:t>kvaliteti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dirty="0" smtClean="0"/>
              <a:t> – </a:t>
            </a:r>
            <a:r>
              <a:rPr lang="en-US" dirty="0" err="1" smtClean="0"/>
              <a:t>ljudi</a:t>
            </a:r>
            <a:r>
              <a:rPr lang="en-US" dirty="0" smtClean="0"/>
              <a:t> se </a:t>
            </a:r>
            <a:r>
              <a:rPr lang="en-US" dirty="0" err="1" smtClean="0"/>
              <a:t>razlikuju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svojim</a:t>
            </a:r>
            <a:r>
              <a:rPr lang="en-US" dirty="0" smtClean="0"/>
              <a:t> </a:t>
            </a:r>
            <a:r>
              <a:rPr lang="en-US" dirty="0" err="1" smtClean="0"/>
              <a:t>sposobnostima</a:t>
            </a:r>
            <a:r>
              <a:rPr lang="en-US" dirty="0" smtClean="0"/>
              <a:t>, </a:t>
            </a:r>
            <a:r>
              <a:rPr lang="en-US" dirty="0" err="1" smtClean="0"/>
              <a:t>znanju</a:t>
            </a:r>
            <a:r>
              <a:rPr lang="en-US" dirty="0" smtClean="0"/>
              <a:t>, </a:t>
            </a:r>
            <a:r>
              <a:rPr lang="en-US" dirty="0" err="1" smtClean="0"/>
              <a:t>marljivosti</a:t>
            </a:r>
            <a:r>
              <a:rPr lang="en-US" dirty="0" smtClean="0"/>
              <a:t>, </a:t>
            </a:r>
            <a:r>
              <a:rPr lang="en-US" dirty="0" err="1" smtClean="0"/>
              <a:t>motiviranosti</a:t>
            </a:r>
            <a:r>
              <a:rPr lang="en-US" dirty="0" smtClean="0"/>
              <a:t> </a:t>
            </a:r>
            <a:r>
              <a:rPr lang="en-US" dirty="0" err="1" smtClean="0"/>
              <a:t>itd</a:t>
            </a:r>
            <a:r>
              <a:rPr lang="en-US" dirty="0" smtClean="0"/>
              <a:t>.</a:t>
            </a:r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Kompenzirajući</a:t>
            </a:r>
            <a:r>
              <a:rPr lang="en-US" b="1" dirty="0" smtClean="0"/>
              <a:t> </a:t>
            </a:r>
            <a:r>
              <a:rPr lang="en-US" b="1" dirty="0" err="1" smtClean="0"/>
              <a:t>dodatci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</a:t>
            </a:r>
            <a:r>
              <a:rPr lang="en-US" b="1" dirty="0" err="1" smtClean="0"/>
              <a:t>plaću</a:t>
            </a:r>
            <a:r>
              <a:rPr lang="en-US" dirty="0" smtClean="0"/>
              <a:t> – </a:t>
            </a:r>
            <a:r>
              <a:rPr lang="en-US" dirty="0" err="1" smtClean="0"/>
              <a:t>nagrada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relativnu</a:t>
            </a:r>
            <a:r>
              <a:rPr lang="en-US" dirty="0" smtClean="0"/>
              <a:t> </a:t>
            </a:r>
            <a:r>
              <a:rPr lang="en-US" dirty="0" err="1" smtClean="0"/>
              <a:t>neprivlačnost</a:t>
            </a:r>
            <a:r>
              <a:rPr lang="en-US" dirty="0" smtClean="0"/>
              <a:t> </a:t>
            </a:r>
            <a:r>
              <a:rPr lang="en-US" dirty="0" err="1" smtClean="0"/>
              <a:t>određenih</a:t>
            </a:r>
            <a:r>
              <a:rPr lang="en-US" dirty="0" smtClean="0"/>
              <a:t> </a:t>
            </a:r>
            <a:r>
              <a:rPr lang="en-US" dirty="0" err="1" smtClean="0"/>
              <a:t>poslova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Jedinstvenost</a:t>
            </a:r>
            <a:r>
              <a:rPr lang="en-US" b="1" dirty="0" smtClean="0"/>
              <a:t> </a:t>
            </a:r>
            <a:r>
              <a:rPr lang="en-US" b="1" dirty="0" err="1" smtClean="0"/>
              <a:t>pojedinaca</a:t>
            </a:r>
            <a:r>
              <a:rPr lang="en-US" dirty="0" smtClean="0"/>
              <a:t> –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svog</a:t>
            </a:r>
            <a:r>
              <a:rPr lang="en-US" dirty="0" smtClean="0"/>
              <a:t> </a:t>
            </a:r>
            <a:r>
              <a:rPr lang="en-US" dirty="0" err="1" smtClean="0"/>
              <a:t>talenta</a:t>
            </a:r>
            <a:r>
              <a:rPr lang="en-US" dirty="0" smtClean="0"/>
              <a:t> </a:t>
            </a:r>
            <a:r>
              <a:rPr lang="en-US" dirty="0" err="1" smtClean="0"/>
              <a:t>pojedinci</a:t>
            </a:r>
            <a:r>
              <a:rPr lang="en-US" dirty="0"/>
              <a:t> </a:t>
            </a:r>
            <a:r>
              <a:rPr lang="en-US" dirty="0" err="1" smtClean="0"/>
              <a:t>postaju</a:t>
            </a:r>
            <a:r>
              <a:rPr lang="en-US" dirty="0" smtClean="0"/>
              <a:t> </a:t>
            </a:r>
            <a:r>
              <a:rPr lang="en-US" dirty="0" err="1" smtClean="0"/>
              <a:t>savršeno</a:t>
            </a:r>
            <a:r>
              <a:rPr lang="en-US" dirty="0" smtClean="0"/>
              <a:t> </a:t>
            </a:r>
            <a:r>
              <a:rPr lang="en-US" dirty="0" err="1" smtClean="0"/>
              <a:t>neelastični</a:t>
            </a:r>
            <a:r>
              <a:rPr lang="en-US" dirty="0" smtClean="0"/>
              <a:t> s </a:t>
            </a:r>
            <a:r>
              <a:rPr lang="en-US" dirty="0" err="1" smtClean="0"/>
              <a:t>obzirom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promjenu</a:t>
            </a:r>
            <a:r>
              <a:rPr lang="en-US" dirty="0" smtClean="0"/>
              <a:t> </a:t>
            </a:r>
            <a:r>
              <a:rPr lang="en-US" dirty="0" err="1" smtClean="0"/>
              <a:t>visine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endParaRPr lang="en-US" dirty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Segmentacija</a:t>
            </a:r>
            <a:r>
              <a:rPr lang="en-US" b="1" dirty="0" smtClean="0"/>
              <a:t> </a:t>
            </a:r>
            <a:r>
              <a:rPr lang="en-US" b="1" dirty="0" err="1" smtClean="0"/>
              <a:t>tržišta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dirty="0" smtClean="0"/>
              <a:t> – </a:t>
            </a:r>
            <a:r>
              <a:rPr lang="en-US" dirty="0" err="1" smtClean="0"/>
              <a:t>heterogenost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r>
              <a:rPr lang="en-US" dirty="0" smtClean="0"/>
              <a:t> </a:t>
            </a:r>
            <a:r>
              <a:rPr lang="en-US" dirty="0" err="1" smtClean="0"/>
              <a:t>dovodi</a:t>
            </a:r>
            <a:r>
              <a:rPr lang="en-US" dirty="0" smtClean="0"/>
              <a:t> do </a:t>
            </a:r>
            <a:r>
              <a:rPr lang="en-US" dirty="0" err="1" smtClean="0"/>
              <a:t>formiranja</a:t>
            </a:r>
            <a:r>
              <a:rPr lang="en-US" dirty="0" smtClean="0"/>
              <a:t> </a:t>
            </a:r>
            <a:r>
              <a:rPr lang="en-US" dirty="0" err="1" smtClean="0"/>
              <a:t>nepovezanih</a:t>
            </a:r>
            <a:r>
              <a:rPr lang="en-US" dirty="0" smtClean="0"/>
              <a:t> </a:t>
            </a:r>
            <a:r>
              <a:rPr lang="en-US" dirty="0" err="1" smtClean="0"/>
              <a:t>segmenata</a:t>
            </a:r>
            <a:r>
              <a:rPr lang="en-US" dirty="0"/>
              <a:t> </a:t>
            </a:r>
            <a:r>
              <a:rPr lang="en-US" dirty="0" err="1" smtClean="0"/>
              <a:t>tržišta</a:t>
            </a:r>
            <a:endParaRPr lang="en-US" dirty="0" smtClean="0"/>
          </a:p>
          <a:p>
            <a:pPr marL="457200" indent="-457200">
              <a:buFont typeface="+mj-lt"/>
              <a:buAutoNum type="alphaLcPeriod"/>
            </a:pPr>
            <a:r>
              <a:rPr lang="en-US" b="1" dirty="0" err="1" smtClean="0"/>
              <a:t>Diskriminacija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</a:t>
            </a:r>
            <a:r>
              <a:rPr lang="en-US" b="1" dirty="0" err="1" smtClean="0"/>
              <a:t>tržištu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osnove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diskriminaciju</a:t>
            </a:r>
            <a:r>
              <a:rPr lang="en-US" dirty="0" smtClean="0"/>
              <a:t>: </a:t>
            </a:r>
            <a:r>
              <a:rPr lang="en-US" dirty="0" err="1" smtClean="0"/>
              <a:t>spol</a:t>
            </a:r>
            <a:r>
              <a:rPr lang="en-US" dirty="0" smtClean="0"/>
              <a:t>, dob, </a:t>
            </a:r>
            <a:r>
              <a:rPr lang="en-US" dirty="0" err="1" smtClean="0"/>
              <a:t>etnička</a:t>
            </a:r>
            <a:r>
              <a:rPr lang="en-US" dirty="0" smtClean="0"/>
              <a:t> </a:t>
            </a:r>
            <a:r>
              <a:rPr lang="en-US" dirty="0" err="1" smtClean="0"/>
              <a:t>pripadnost</a:t>
            </a:r>
            <a:r>
              <a:rPr lang="en-US" dirty="0" smtClean="0"/>
              <a:t>, </a:t>
            </a:r>
            <a:r>
              <a:rPr lang="en-US" dirty="0" err="1" smtClean="0"/>
              <a:t>invalidnost</a:t>
            </a:r>
            <a:r>
              <a:rPr lang="en-US" dirty="0" smtClean="0"/>
              <a:t>, </a:t>
            </a:r>
            <a:r>
              <a:rPr lang="en-US" dirty="0" err="1" smtClean="0"/>
              <a:t>religijska</a:t>
            </a:r>
            <a:r>
              <a:rPr lang="en-US" dirty="0" smtClean="0"/>
              <a:t> </a:t>
            </a:r>
            <a:r>
              <a:rPr lang="en-US" dirty="0" err="1" smtClean="0"/>
              <a:t>pripadnost</a:t>
            </a:r>
            <a:r>
              <a:rPr lang="en-US" dirty="0" smtClean="0"/>
              <a:t> i </a:t>
            </a:r>
            <a:r>
              <a:rPr lang="en-US" dirty="0" err="1" smtClean="0"/>
              <a:t>seksualna</a:t>
            </a:r>
            <a:r>
              <a:rPr lang="en-US" dirty="0" smtClean="0"/>
              <a:t> </a:t>
            </a:r>
            <a:r>
              <a:rPr lang="en-US" dirty="0" err="1" smtClean="0"/>
              <a:t>orijentacija</a:t>
            </a:r>
            <a:r>
              <a:rPr lang="en-US" b="1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33745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Teorije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raspodjele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dohotka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Proučava</a:t>
            </a:r>
            <a:r>
              <a:rPr lang="en-US" dirty="0" smtClean="0"/>
              <a:t> </a:t>
            </a:r>
            <a:r>
              <a:rPr lang="en-US" dirty="0" err="1" smtClean="0"/>
              <a:t>način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određuju</a:t>
            </a:r>
            <a:r>
              <a:rPr lang="en-US" dirty="0" smtClean="0"/>
              <a:t> </a:t>
            </a:r>
            <a:r>
              <a:rPr lang="en-US" dirty="0" err="1" smtClean="0"/>
              <a:t>dohodci</a:t>
            </a:r>
            <a:r>
              <a:rPr lang="en-US" dirty="0" smtClean="0"/>
              <a:t> u </a:t>
            </a:r>
            <a:r>
              <a:rPr lang="en-US" dirty="0" err="1" smtClean="0"/>
              <a:t>društvu</a:t>
            </a:r>
            <a:endParaRPr lang="en-US" dirty="0" smtClean="0"/>
          </a:p>
          <a:p>
            <a:r>
              <a:rPr lang="en-US" dirty="0" err="1" smtClean="0"/>
              <a:t>Visina</a:t>
            </a:r>
            <a:r>
              <a:rPr lang="en-US" dirty="0" smtClean="0"/>
              <a:t> </a:t>
            </a:r>
            <a:r>
              <a:rPr lang="en-US" dirty="0" err="1" smtClean="0"/>
              <a:t>dohodaka</a:t>
            </a:r>
            <a:r>
              <a:rPr lang="en-US" dirty="0" smtClean="0"/>
              <a:t> </a:t>
            </a:r>
            <a:r>
              <a:rPr lang="en-US" dirty="0" err="1" smtClean="0"/>
              <a:t>ovisi</a:t>
            </a:r>
            <a:r>
              <a:rPr lang="en-US" dirty="0" smtClean="0"/>
              <a:t> o </a:t>
            </a:r>
            <a:r>
              <a:rPr lang="en-US" dirty="0" err="1" smtClean="0"/>
              <a:t>cijenama</a:t>
            </a:r>
            <a:r>
              <a:rPr lang="en-US" dirty="0" smtClean="0"/>
              <a:t> </a:t>
            </a:r>
            <a:r>
              <a:rPr lang="en-US" dirty="0" err="1" smtClean="0"/>
              <a:t>faktora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Dohodak</a:t>
            </a:r>
            <a:r>
              <a:rPr lang="en-US" dirty="0" smtClean="0"/>
              <a:t> – </a:t>
            </a:r>
            <a:r>
              <a:rPr lang="en-US" dirty="0" err="1" smtClean="0"/>
              <a:t>zbroj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, </a:t>
            </a:r>
            <a:r>
              <a:rPr lang="en-US" dirty="0" err="1" smtClean="0"/>
              <a:t>kamate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novac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štedi</a:t>
            </a:r>
            <a:r>
              <a:rPr lang="en-US" dirty="0" smtClean="0"/>
              <a:t>, </a:t>
            </a:r>
            <a:r>
              <a:rPr lang="en-US" dirty="0" err="1" smtClean="0"/>
              <a:t>rente</a:t>
            </a:r>
            <a:r>
              <a:rPr lang="en-US" dirty="0" smtClean="0"/>
              <a:t> od </a:t>
            </a:r>
            <a:r>
              <a:rPr lang="en-US" dirty="0" err="1" smtClean="0"/>
              <a:t>iznajmljivanja</a:t>
            </a:r>
            <a:r>
              <a:rPr lang="en-US" dirty="0" smtClean="0"/>
              <a:t> </a:t>
            </a:r>
            <a:r>
              <a:rPr lang="en-US" dirty="0" err="1" smtClean="0"/>
              <a:t>kuće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dividende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ostvaruje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temelju</a:t>
            </a:r>
            <a:r>
              <a:rPr lang="en-US" dirty="0" smtClean="0"/>
              <a:t> </a:t>
            </a:r>
            <a:r>
              <a:rPr lang="en-US" dirty="0" err="1" smtClean="0"/>
              <a:t>vlasničkih</a:t>
            </a:r>
            <a:r>
              <a:rPr lang="en-US" dirty="0" smtClean="0"/>
              <a:t> </a:t>
            </a:r>
            <a:r>
              <a:rPr lang="en-US" dirty="0" err="1" smtClean="0"/>
              <a:t>udjela</a:t>
            </a:r>
            <a:r>
              <a:rPr lang="en-US" dirty="0" smtClean="0"/>
              <a:t> u </a:t>
            </a:r>
            <a:r>
              <a:rPr lang="en-US" dirty="0" err="1" smtClean="0"/>
              <a:t>tvrtkama</a:t>
            </a:r>
            <a:r>
              <a:rPr lang="en-US" dirty="0" smtClean="0"/>
              <a:t> (</a:t>
            </a:r>
            <a:r>
              <a:rPr lang="en-US" dirty="0" err="1" smtClean="0"/>
              <a:t>mjeri</a:t>
            </a:r>
            <a:r>
              <a:rPr lang="en-US" dirty="0" smtClean="0"/>
              <a:t> se </a:t>
            </a:r>
            <a:r>
              <a:rPr lang="en-US" dirty="0" err="1" smtClean="0"/>
              <a:t>kroz</a:t>
            </a:r>
            <a:r>
              <a:rPr lang="en-US" dirty="0" smtClean="0"/>
              <a:t> </a:t>
            </a:r>
            <a:r>
              <a:rPr lang="en-US" dirty="0" err="1" smtClean="0"/>
              <a:t>godinu</a:t>
            </a:r>
            <a:r>
              <a:rPr lang="en-US" dirty="0" smtClean="0"/>
              <a:t>)</a:t>
            </a:r>
          </a:p>
          <a:p>
            <a:r>
              <a:rPr lang="en-US" b="1" dirty="0" err="1" smtClean="0"/>
              <a:t>Neto</a:t>
            </a:r>
            <a:r>
              <a:rPr lang="en-US" b="1" dirty="0" smtClean="0"/>
              <a:t> </a:t>
            </a:r>
            <a:r>
              <a:rPr lang="en-US" b="1" dirty="0" err="1" smtClean="0"/>
              <a:t>bogatstvo</a:t>
            </a:r>
            <a:r>
              <a:rPr lang="en-US" dirty="0" smtClean="0"/>
              <a:t> –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ukupne</a:t>
            </a:r>
            <a:r>
              <a:rPr lang="en-US" dirty="0" smtClean="0"/>
              <a:t> </a:t>
            </a:r>
            <a:r>
              <a:rPr lang="en-US" dirty="0" err="1" smtClean="0"/>
              <a:t>realne</a:t>
            </a:r>
            <a:r>
              <a:rPr lang="en-US" dirty="0" smtClean="0"/>
              <a:t> (</a:t>
            </a:r>
            <a:r>
              <a:rPr lang="en-US" dirty="0" err="1" smtClean="0"/>
              <a:t>kuće</a:t>
            </a:r>
            <a:r>
              <a:rPr lang="en-US" dirty="0" smtClean="0"/>
              <a:t>, </a:t>
            </a:r>
            <a:r>
              <a:rPr lang="en-US" dirty="0" err="1" smtClean="0"/>
              <a:t>stanovi</a:t>
            </a:r>
            <a:r>
              <a:rPr lang="en-US" dirty="0" smtClean="0"/>
              <a:t>, </a:t>
            </a:r>
            <a:r>
              <a:rPr lang="en-US" dirty="0" err="1" smtClean="0"/>
              <a:t>automobili</a:t>
            </a:r>
            <a:r>
              <a:rPr lang="en-US" dirty="0" smtClean="0"/>
              <a:t>) i </a:t>
            </a:r>
            <a:r>
              <a:rPr lang="en-US" dirty="0" err="1" smtClean="0"/>
              <a:t>financijske</a:t>
            </a:r>
            <a:r>
              <a:rPr lang="en-US" dirty="0" smtClean="0"/>
              <a:t> (</a:t>
            </a:r>
            <a:r>
              <a:rPr lang="en-US" dirty="0" err="1" smtClean="0"/>
              <a:t>depoziti</a:t>
            </a:r>
            <a:r>
              <a:rPr lang="en-US" dirty="0" smtClean="0"/>
              <a:t>, </a:t>
            </a:r>
            <a:r>
              <a:rPr lang="en-US" dirty="0" err="1" smtClean="0"/>
              <a:t>dionice</a:t>
            </a:r>
            <a:r>
              <a:rPr lang="en-US" dirty="0" smtClean="0"/>
              <a:t>, </a:t>
            </a:r>
            <a:r>
              <a:rPr lang="en-US" dirty="0" err="1" smtClean="0"/>
              <a:t>obveznice</a:t>
            </a:r>
            <a:r>
              <a:rPr lang="en-US" dirty="0" smtClean="0"/>
              <a:t>) </a:t>
            </a:r>
            <a:r>
              <a:rPr lang="en-US" dirty="0" err="1" smtClean="0"/>
              <a:t>imovine</a:t>
            </a:r>
            <a:r>
              <a:rPr lang="en-US" dirty="0" smtClean="0"/>
              <a:t> </a:t>
            </a:r>
            <a:r>
              <a:rPr lang="en-US" dirty="0" err="1" smtClean="0"/>
              <a:t>umanjene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dugova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mjeri</a:t>
            </a:r>
            <a:r>
              <a:rPr lang="en-US" dirty="0" smtClean="0"/>
              <a:t> se u </a:t>
            </a:r>
            <a:r>
              <a:rPr lang="en-US" dirty="0" err="1" smtClean="0"/>
              <a:t>određenom</a:t>
            </a:r>
            <a:r>
              <a:rPr lang="en-US" dirty="0" smtClean="0"/>
              <a:t> </a:t>
            </a:r>
            <a:r>
              <a:rPr lang="en-US" dirty="0" err="1" smtClean="0"/>
              <a:t>trenutku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0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 err="1" smtClean="0"/>
              <a:t>Sindikalne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organizacije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njihov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utjecaj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tržište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rada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Sindikat</a:t>
            </a:r>
            <a:r>
              <a:rPr lang="en-US" dirty="0" smtClean="0"/>
              <a:t> – </a:t>
            </a:r>
            <a:r>
              <a:rPr lang="en-US" dirty="0" err="1" smtClean="0"/>
              <a:t>samostalna</a:t>
            </a:r>
            <a:r>
              <a:rPr lang="en-US" dirty="0" smtClean="0"/>
              <a:t> i </a:t>
            </a:r>
            <a:r>
              <a:rPr lang="en-US" dirty="0" err="1" smtClean="0"/>
              <a:t>nezavisna</a:t>
            </a:r>
            <a:r>
              <a:rPr lang="en-US" dirty="0"/>
              <a:t> </a:t>
            </a:r>
            <a:r>
              <a:rPr lang="en-US" dirty="0" err="1" smtClean="0"/>
              <a:t>zajednica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</a:t>
            </a:r>
            <a:r>
              <a:rPr lang="en-US" dirty="0" err="1" smtClean="0"/>
              <a:t>pregovara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poslodavcima</a:t>
            </a:r>
            <a:r>
              <a:rPr lang="en-US" dirty="0" smtClean="0"/>
              <a:t> o </a:t>
            </a:r>
            <a:r>
              <a:rPr lang="en-US" dirty="0" err="1" smtClean="0"/>
              <a:t>visini</a:t>
            </a:r>
            <a:r>
              <a:rPr lang="en-US" dirty="0" smtClean="0"/>
              <a:t> </a:t>
            </a:r>
            <a:r>
              <a:rPr lang="en-US" dirty="0" err="1" smtClean="0"/>
              <a:t>plaća</a:t>
            </a:r>
            <a:r>
              <a:rPr lang="en-US" dirty="0" smtClean="0"/>
              <a:t> i </a:t>
            </a:r>
            <a:r>
              <a:rPr lang="en-US" dirty="0" err="1" smtClean="0"/>
              <a:t>uvjetima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 smtClean="0"/>
          </a:p>
          <a:p>
            <a:r>
              <a:rPr lang="en-US" dirty="0" err="1"/>
              <a:t>O</a:t>
            </a:r>
            <a:r>
              <a:rPr lang="en-US" dirty="0" err="1" smtClean="0"/>
              <a:t>mogućuje</a:t>
            </a:r>
            <a:r>
              <a:rPr lang="en-US" dirty="0" smtClean="0"/>
              <a:t> </a:t>
            </a:r>
            <a:r>
              <a:rPr lang="en-US" dirty="0" err="1" smtClean="0"/>
              <a:t>svojim</a:t>
            </a:r>
            <a:r>
              <a:rPr lang="en-US" dirty="0" smtClean="0"/>
              <a:t> </a:t>
            </a:r>
            <a:r>
              <a:rPr lang="en-US" dirty="0" err="1" smtClean="0"/>
              <a:t>članovima</a:t>
            </a:r>
            <a:r>
              <a:rPr lang="en-US" dirty="0" smtClean="0"/>
              <a:t> </a:t>
            </a:r>
            <a:r>
              <a:rPr lang="en-US" dirty="0" err="1" smtClean="0"/>
              <a:t>zajedničko</a:t>
            </a:r>
            <a:r>
              <a:rPr lang="en-US" dirty="0" smtClean="0"/>
              <a:t> </a:t>
            </a:r>
            <a:r>
              <a:rPr lang="en-US" dirty="0" err="1" smtClean="0"/>
              <a:t>pregovaranje</a:t>
            </a:r>
            <a:r>
              <a:rPr lang="en-US" dirty="0" smtClean="0"/>
              <a:t> s </a:t>
            </a:r>
            <a:r>
              <a:rPr lang="en-US" dirty="0" err="1" smtClean="0"/>
              <a:t>poslodavcem</a:t>
            </a:r>
            <a:r>
              <a:rPr lang="en-US" dirty="0" smtClean="0"/>
              <a:t> o </a:t>
            </a:r>
            <a:r>
              <a:rPr lang="en-US" dirty="0" err="1" smtClean="0"/>
              <a:t>plaći</a:t>
            </a:r>
            <a:r>
              <a:rPr lang="en-US" dirty="0" smtClean="0"/>
              <a:t> i </a:t>
            </a:r>
            <a:r>
              <a:rPr lang="en-US" dirty="0" err="1" smtClean="0"/>
              <a:t>ostalim</a:t>
            </a:r>
            <a:r>
              <a:rPr lang="en-US" dirty="0" smtClean="0"/>
              <a:t> </a:t>
            </a:r>
            <a:r>
              <a:rPr lang="en-US" dirty="0" err="1" smtClean="0"/>
              <a:t>uvjetima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, </a:t>
            </a:r>
            <a:r>
              <a:rPr lang="en-US" dirty="0" err="1" smtClean="0"/>
              <a:t>što</a:t>
            </a:r>
            <a:r>
              <a:rPr lang="en-US" dirty="0" smtClean="0"/>
              <a:t> bi </a:t>
            </a:r>
            <a:r>
              <a:rPr lang="en-US" dirty="0" err="1" smtClean="0"/>
              <a:t>trebalo</a:t>
            </a:r>
            <a:r>
              <a:rPr lang="en-US" dirty="0" smtClean="0"/>
              <a:t> </a:t>
            </a:r>
            <a:r>
              <a:rPr lang="en-US" dirty="0" err="1" smtClean="0"/>
              <a:t>omogućiti</a:t>
            </a:r>
            <a:r>
              <a:rPr lang="en-US" dirty="0" smtClean="0"/>
              <a:t> </a:t>
            </a:r>
            <a:r>
              <a:rPr lang="en-US" dirty="0" err="1" smtClean="0"/>
              <a:t>bolje</a:t>
            </a:r>
            <a:r>
              <a:rPr lang="en-US" dirty="0" smtClean="0"/>
              <a:t> </a:t>
            </a:r>
            <a:r>
              <a:rPr lang="en-US" dirty="0" err="1" smtClean="0"/>
              <a:t>uvjete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nego</a:t>
            </a:r>
            <a:r>
              <a:rPr lang="en-US" dirty="0" smtClean="0"/>
              <a:t> </a:t>
            </a:r>
            <a:r>
              <a:rPr lang="en-US" dirty="0" err="1" smtClean="0"/>
              <a:t>pojedinačni</a:t>
            </a:r>
            <a:r>
              <a:rPr lang="en-US" dirty="0" smtClean="0"/>
              <a:t> </a:t>
            </a:r>
            <a:r>
              <a:rPr lang="en-US" dirty="0" err="1" smtClean="0"/>
              <a:t>pregovori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poslodavcem</a:t>
            </a:r>
            <a:endParaRPr lang="en-US" dirty="0" smtClean="0"/>
          </a:p>
          <a:p>
            <a:r>
              <a:rPr lang="en-US" dirty="0" err="1" smtClean="0"/>
              <a:t>Dvije</a:t>
            </a:r>
            <a:r>
              <a:rPr lang="en-US" dirty="0" smtClean="0"/>
              <a:t> </a:t>
            </a:r>
            <a:r>
              <a:rPr lang="en-US" dirty="0" err="1" smtClean="0"/>
              <a:t>vrste</a:t>
            </a:r>
            <a:r>
              <a:rPr lang="en-US" dirty="0" smtClean="0"/>
              <a:t>: </a:t>
            </a:r>
            <a:r>
              <a:rPr lang="en-US" b="1" dirty="0" err="1" smtClean="0"/>
              <a:t>granski</a:t>
            </a:r>
            <a:r>
              <a:rPr lang="en-US" b="1" dirty="0" smtClean="0"/>
              <a:t> i </a:t>
            </a:r>
            <a:r>
              <a:rPr lang="en-US" b="1" dirty="0" err="1" smtClean="0"/>
              <a:t>strukovni</a:t>
            </a:r>
            <a:r>
              <a:rPr lang="en-US" b="1" dirty="0" smtClean="0"/>
              <a:t> </a:t>
            </a:r>
            <a:r>
              <a:rPr lang="en-US" b="1" dirty="0" err="1" smtClean="0"/>
              <a:t>sindikati</a:t>
            </a:r>
            <a:endParaRPr lang="en-US" b="1" dirty="0" smtClean="0"/>
          </a:p>
          <a:p>
            <a:r>
              <a:rPr lang="en-US" b="1" dirty="0" err="1" smtClean="0"/>
              <a:t>Granski</a:t>
            </a:r>
            <a:r>
              <a:rPr lang="en-US" dirty="0" smtClean="0"/>
              <a:t> – </a:t>
            </a:r>
            <a:r>
              <a:rPr lang="en-US" dirty="0" err="1" smtClean="0"/>
              <a:t>okuplja</a:t>
            </a:r>
            <a:r>
              <a:rPr lang="en-US" dirty="0" smtClean="0"/>
              <a:t> </a:t>
            </a:r>
            <a:r>
              <a:rPr lang="en-US" dirty="0" err="1" smtClean="0"/>
              <a:t>radnike</a:t>
            </a:r>
            <a:r>
              <a:rPr lang="en-US" dirty="0" smtClean="0"/>
              <a:t> </a:t>
            </a:r>
            <a:r>
              <a:rPr lang="en-US" dirty="0" err="1" smtClean="0"/>
              <a:t>zaposlene</a:t>
            </a:r>
            <a:r>
              <a:rPr lang="en-US" dirty="0" smtClean="0"/>
              <a:t> u </a:t>
            </a:r>
            <a:r>
              <a:rPr lang="en-US" dirty="0" err="1" smtClean="0"/>
              <a:t>istoj</a:t>
            </a:r>
            <a:r>
              <a:rPr lang="en-US" dirty="0" smtClean="0"/>
              <a:t> </a:t>
            </a:r>
            <a:r>
              <a:rPr lang="en-US" dirty="0" err="1" smtClean="0"/>
              <a:t>ekonomskoj</a:t>
            </a:r>
            <a:r>
              <a:rPr lang="en-US" dirty="0" smtClean="0"/>
              <a:t> </a:t>
            </a:r>
            <a:r>
              <a:rPr lang="en-US" dirty="0" err="1" smtClean="0"/>
              <a:t>grani</a:t>
            </a:r>
            <a:endParaRPr lang="en-US" dirty="0"/>
          </a:p>
          <a:p>
            <a:r>
              <a:rPr lang="en-US" b="1" dirty="0" err="1" smtClean="0"/>
              <a:t>Strukovni</a:t>
            </a:r>
            <a:r>
              <a:rPr lang="en-US" dirty="0" smtClean="0"/>
              <a:t> – </a:t>
            </a:r>
            <a:r>
              <a:rPr lang="en-US" dirty="0" err="1" smtClean="0"/>
              <a:t>okuplja</a:t>
            </a:r>
            <a:r>
              <a:rPr lang="en-US" dirty="0" smtClean="0"/>
              <a:t> </a:t>
            </a:r>
            <a:r>
              <a:rPr lang="en-US" dirty="0" err="1" smtClean="0"/>
              <a:t>radnike</a:t>
            </a:r>
            <a:r>
              <a:rPr lang="en-US" dirty="0" smtClean="0"/>
              <a:t> </a:t>
            </a:r>
            <a:r>
              <a:rPr lang="en-US" dirty="0" err="1" smtClean="0"/>
              <a:t>iste</a:t>
            </a:r>
            <a:r>
              <a:rPr lang="en-US" dirty="0" smtClean="0"/>
              <a:t> </a:t>
            </a:r>
            <a:r>
              <a:rPr lang="en-US" dirty="0" err="1" smtClean="0"/>
              <a:t>struke</a:t>
            </a:r>
            <a:r>
              <a:rPr lang="en-US" dirty="0" smtClean="0"/>
              <a:t> </a:t>
            </a:r>
            <a:r>
              <a:rPr lang="en-US" dirty="0" err="1" smtClean="0"/>
              <a:t>neovisno</a:t>
            </a:r>
            <a:r>
              <a:rPr lang="en-US" dirty="0" smtClean="0"/>
              <a:t> o tome u </a:t>
            </a:r>
            <a:r>
              <a:rPr lang="en-US" dirty="0" err="1" smtClean="0"/>
              <a:t>kojoj</a:t>
            </a:r>
            <a:r>
              <a:rPr lang="en-US" dirty="0" smtClean="0"/>
              <a:t> </a:t>
            </a:r>
            <a:r>
              <a:rPr lang="en-US" dirty="0" err="1" smtClean="0"/>
              <a:t>grani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djelatnosti</a:t>
            </a:r>
            <a:r>
              <a:rPr lang="en-US" dirty="0" smtClean="0"/>
              <a:t> </a:t>
            </a:r>
            <a:r>
              <a:rPr lang="en-US" dirty="0" err="1" smtClean="0"/>
              <a:t>radili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9004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66893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Kolektivno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pregovaranje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kolektivni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ugovori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ekonomski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paket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Kolektivno</a:t>
            </a:r>
            <a:r>
              <a:rPr lang="en-US" b="1" dirty="0" smtClean="0"/>
              <a:t> </a:t>
            </a:r>
            <a:r>
              <a:rPr lang="en-US" b="1" dirty="0" err="1" smtClean="0"/>
              <a:t>pregovaranje</a:t>
            </a:r>
            <a:r>
              <a:rPr lang="en-US" dirty="0" smtClean="0"/>
              <a:t> – </a:t>
            </a:r>
            <a:r>
              <a:rPr lang="en-US" dirty="0" err="1" smtClean="0"/>
              <a:t>proces</a:t>
            </a:r>
            <a:r>
              <a:rPr lang="en-US" dirty="0" smtClean="0"/>
              <a:t> </a:t>
            </a:r>
            <a:r>
              <a:rPr lang="en-US" dirty="0" err="1" smtClean="0"/>
              <a:t>pregovora</a:t>
            </a:r>
            <a:r>
              <a:rPr lang="en-US" dirty="0" smtClean="0"/>
              <a:t> </a:t>
            </a:r>
            <a:r>
              <a:rPr lang="en-US" dirty="0" err="1" smtClean="0"/>
              <a:t>među</a:t>
            </a:r>
            <a:r>
              <a:rPr lang="en-US" dirty="0" smtClean="0"/>
              <a:t> </a:t>
            </a:r>
            <a:r>
              <a:rPr lang="en-US" dirty="0" err="1" smtClean="0"/>
              <a:t>sindikatima</a:t>
            </a:r>
            <a:r>
              <a:rPr lang="en-US" dirty="0" smtClean="0"/>
              <a:t> i </a:t>
            </a:r>
            <a:r>
              <a:rPr lang="en-US" dirty="0" err="1" smtClean="0"/>
              <a:t>poslodavcima</a:t>
            </a:r>
            <a:r>
              <a:rPr lang="en-US" dirty="0" smtClean="0"/>
              <a:t> o </a:t>
            </a:r>
            <a:r>
              <a:rPr lang="en-US" dirty="0" err="1" smtClean="0"/>
              <a:t>uvjetima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/>
          </a:p>
          <a:p>
            <a:r>
              <a:rPr lang="en-US" dirty="0" err="1" smtClean="0"/>
              <a:t>Ako</a:t>
            </a:r>
            <a:r>
              <a:rPr lang="en-US" dirty="0" smtClean="0"/>
              <a:t> se </a:t>
            </a:r>
            <a:r>
              <a:rPr lang="en-US" dirty="0" err="1" smtClean="0"/>
              <a:t>sindikati</a:t>
            </a:r>
            <a:r>
              <a:rPr lang="en-US" dirty="0" smtClean="0"/>
              <a:t> i </a:t>
            </a:r>
            <a:r>
              <a:rPr lang="en-US" dirty="0" err="1" smtClean="0"/>
              <a:t>poslodavci</a:t>
            </a:r>
            <a:r>
              <a:rPr lang="en-US" dirty="0" smtClean="0"/>
              <a:t> </a:t>
            </a:r>
            <a:r>
              <a:rPr lang="en-US" dirty="0" err="1" smtClean="0"/>
              <a:t>uspiju</a:t>
            </a:r>
            <a:r>
              <a:rPr lang="en-US" dirty="0" smtClean="0"/>
              <a:t> </a:t>
            </a:r>
            <a:r>
              <a:rPr lang="en-US" dirty="0" err="1" smtClean="0"/>
              <a:t>dogovoriti</a:t>
            </a:r>
            <a:r>
              <a:rPr lang="en-US" dirty="0" smtClean="0"/>
              <a:t> </a:t>
            </a:r>
            <a:r>
              <a:rPr lang="en-US" dirty="0" err="1" smtClean="0"/>
              <a:t>oko</a:t>
            </a:r>
            <a:r>
              <a:rPr lang="en-US" dirty="0" smtClean="0"/>
              <a:t> </a:t>
            </a:r>
            <a:r>
              <a:rPr lang="en-US" dirty="0" err="1" smtClean="0"/>
              <a:t>uvjeta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, </a:t>
            </a:r>
            <a:r>
              <a:rPr lang="en-US" dirty="0" err="1" smtClean="0"/>
              <a:t>potpisuje</a:t>
            </a:r>
            <a:r>
              <a:rPr lang="en-US" dirty="0" smtClean="0"/>
              <a:t> se </a:t>
            </a:r>
            <a:r>
              <a:rPr lang="en-US" dirty="0" err="1" smtClean="0"/>
              <a:t>kolektivni</a:t>
            </a:r>
            <a:r>
              <a:rPr lang="en-US" dirty="0" smtClean="0"/>
              <a:t> </a:t>
            </a:r>
            <a:r>
              <a:rPr lang="en-US" dirty="0" err="1" smtClean="0"/>
              <a:t>ugovor</a:t>
            </a:r>
            <a:endParaRPr lang="en-US" dirty="0" smtClean="0"/>
          </a:p>
          <a:p>
            <a:r>
              <a:rPr lang="en-US" b="1" dirty="0" err="1" smtClean="0"/>
              <a:t>Kolektivni</a:t>
            </a:r>
            <a:r>
              <a:rPr lang="en-US" b="1" dirty="0" smtClean="0"/>
              <a:t> </a:t>
            </a:r>
            <a:r>
              <a:rPr lang="en-US" b="1" dirty="0" err="1" smtClean="0"/>
              <a:t>ugovor</a:t>
            </a:r>
            <a:r>
              <a:rPr lang="en-US" dirty="0" smtClean="0"/>
              <a:t> – </a:t>
            </a:r>
            <a:r>
              <a:rPr lang="en-US" dirty="0" err="1" smtClean="0"/>
              <a:t>poseban</a:t>
            </a:r>
            <a:r>
              <a:rPr lang="en-US" dirty="0" smtClean="0"/>
              <a:t> </a:t>
            </a:r>
            <a:r>
              <a:rPr lang="en-US" dirty="0" err="1" smtClean="0"/>
              <a:t>ugovor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dobrovoljno</a:t>
            </a:r>
            <a:r>
              <a:rPr lang="en-US" dirty="0" smtClean="0"/>
              <a:t> </a:t>
            </a:r>
            <a:r>
              <a:rPr lang="en-US" dirty="0" err="1" smtClean="0"/>
              <a:t>sklapaju</a:t>
            </a:r>
            <a:r>
              <a:rPr lang="en-US" dirty="0" smtClean="0"/>
              <a:t> </a:t>
            </a:r>
            <a:r>
              <a:rPr lang="en-US" dirty="0" err="1" smtClean="0"/>
              <a:t>poslodavci</a:t>
            </a:r>
            <a:r>
              <a:rPr lang="en-US" dirty="0" smtClean="0"/>
              <a:t>, </a:t>
            </a:r>
            <a:r>
              <a:rPr lang="en-US" dirty="0" err="1" smtClean="0"/>
              <a:t>udruge</a:t>
            </a:r>
            <a:r>
              <a:rPr lang="en-US" dirty="0" smtClean="0"/>
              <a:t> </a:t>
            </a:r>
            <a:r>
              <a:rPr lang="en-US" dirty="0" err="1" smtClean="0"/>
              <a:t>poslodavaca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Vlada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sindikati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udruge</a:t>
            </a:r>
            <a:r>
              <a:rPr lang="en-US" dirty="0" smtClean="0"/>
              <a:t> </a:t>
            </a:r>
            <a:r>
              <a:rPr lang="en-US" dirty="0" err="1" smtClean="0"/>
              <a:t>sindikata</a:t>
            </a:r>
            <a:endParaRPr lang="en-US" dirty="0" smtClean="0"/>
          </a:p>
          <a:p>
            <a:r>
              <a:rPr lang="en-US" b="1" dirty="0" err="1" smtClean="0"/>
              <a:t>Ekonomski</a:t>
            </a:r>
            <a:r>
              <a:rPr lang="en-US" b="1" dirty="0" smtClean="0"/>
              <a:t> </a:t>
            </a:r>
            <a:r>
              <a:rPr lang="en-US" b="1" dirty="0" err="1" smtClean="0"/>
              <a:t>paket</a:t>
            </a:r>
            <a:r>
              <a:rPr lang="en-US" dirty="0" smtClean="0"/>
              <a:t> – </a:t>
            </a:r>
            <a:r>
              <a:rPr lang="en-US" dirty="0" err="1" smtClean="0"/>
              <a:t>stavka</a:t>
            </a:r>
            <a:r>
              <a:rPr lang="en-US" dirty="0" smtClean="0"/>
              <a:t> </a:t>
            </a:r>
            <a:r>
              <a:rPr lang="en-US" dirty="0" err="1" smtClean="0"/>
              <a:t>kolektivnog</a:t>
            </a:r>
            <a:r>
              <a:rPr lang="en-US" dirty="0" smtClean="0"/>
              <a:t> </a:t>
            </a:r>
            <a:r>
              <a:rPr lang="en-US" dirty="0" err="1" smtClean="0"/>
              <a:t>ugovora</a:t>
            </a:r>
            <a:r>
              <a:rPr lang="en-US" dirty="0" smtClean="0"/>
              <a:t> </a:t>
            </a:r>
            <a:r>
              <a:rPr lang="en-US" dirty="0" err="1" smtClean="0"/>
              <a:t>kojom</a:t>
            </a:r>
            <a:r>
              <a:rPr lang="en-US" dirty="0" smtClean="0"/>
              <a:t> se </a:t>
            </a:r>
            <a:r>
              <a:rPr lang="en-US" dirty="0" err="1" smtClean="0"/>
              <a:t>regulira</a:t>
            </a:r>
            <a:r>
              <a:rPr lang="en-US" dirty="0" smtClean="0"/>
              <a:t> i </a:t>
            </a:r>
            <a:r>
              <a:rPr lang="en-US" dirty="0" err="1" smtClean="0"/>
              <a:t>određuje</a:t>
            </a:r>
            <a:r>
              <a:rPr lang="en-US" dirty="0" smtClean="0"/>
              <a:t> </a:t>
            </a:r>
            <a:r>
              <a:rPr lang="en-US" dirty="0" err="1" smtClean="0"/>
              <a:t>osnovna</a:t>
            </a:r>
            <a:r>
              <a:rPr lang="en-US" dirty="0" smtClean="0"/>
              <a:t> </a:t>
            </a:r>
            <a:r>
              <a:rPr lang="en-US" dirty="0" err="1" smtClean="0"/>
              <a:t>plaća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određene</a:t>
            </a:r>
            <a:r>
              <a:rPr lang="en-US" dirty="0" smtClean="0"/>
              <a:t> </a:t>
            </a:r>
            <a:r>
              <a:rPr lang="en-US" dirty="0" err="1" smtClean="0"/>
              <a:t>vrste</a:t>
            </a:r>
            <a:r>
              <a:rPr lang="en-US" dirty="0" smtClean="0"/>
              <a:t> </a:t>
            </a:r>
            <a:r>
              <a:rPr lang="en-US" dirty="0" err="1" smtClean="0"/>
              <a:t>posla</a:t>
            </a:r>
            <a:r>
              <a:rPr lang="en-US" dirty="0" smtClean="0"/>
              <a:t>, </a:t>
            </a:r>
            <a:r>
              <a:rPr lang="en-US" dirty="0" err="1" smtClean="0"/>
              <a:t>naknada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prekovremeni</a:t>
            </a:r>
            <a:r>
              <a:rPr lang="en-US" dirty="0" smtClean="0"/>
              <a:t> rad </a:t>
            </a:r>
            <a:r>
              <a:rPr lang="en-US" dirty="0" err="1" smtClean="0"/>
              <a:t>itd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174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Udruge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poslodavaca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kao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odgovor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sindikate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Udruga</a:t>
            </a:r>
            <a:r>
              <a:rPr lang="en-US" b="1" dirty="0" smtClean="0"/>
              <a:t> </a:t>
            </a:r>
            <a:r>
              <a:rPr lang="en-US" b="1" dirty="0" err="1" smtClean="0"/>
              <a:t>poslodavaca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udruženje</a:t>
            </a:r>
            <a:r>
              <a:rPr lang="en-US" dirty="0" smtClean="0"/>
              <a:t> </a:t>
            </a:r>
            <a:r>
              <a:rPr lang="en-US" dirty="0" err="1" smtClean="0"/>
              <a:t>poslodavaca</a:t>
            </a:r>
            <a:r>
              <a:rPr lang="en-US" dirty="0" smtClean="0"/>
              <a:t> </a:t>
            </a:r>
            <a:r>
              <a:rPr lang="en-US" dirty="0" err="1" smtClean="0"/>
              <a:t>radi</a:t>
            </a:r>
            <a:r>
              <a:rPr lang="en-US" dirty="0" smtClean="0"/>
              <a:t> </a:t>
            </a:r>
            <a:r>
              <a:rPr lang="en-US" dirty="0" err="1" smtClean="0"/>
              <a:t>zaštite</a:t>
            </a:r>
            <a:r>
              <a:rPr lang="en-US" dirty="0" smtClean="0"/>
              <a:t> i </a:t>
            </a:r>
            <a:r>
              <a:rPr lang="en-US" dirty="0" err="1" smtClean="0"/>
              <a:t>promicanja</a:t>
            </a:r>
            <a:r>
              <a:rPr lang="en-US" dirty="0" smtClean="0"/>
              <a:t> </a:t>
            </a:r>
            <a:r>
              <a:rPr lang="en-US" dirty="0" err="1" smtClean="0"/>
              <a:t>svojih</a:t>
            </a:r>
            <a:r>
              <a:rPr lang="en-US" dirty="0" smtClean="0"/>
              <a:t> </a:t>
            </a:r>
            <a:r>
              <a:rPr lang="en-US" dirty="0" err="1" smtClean="0"/>
              <a:t>prava</a:t>
            </a:r>
            <a:r>
              <a:rPr lang="en-US" dirty="0" smtClean="0"/>
              <a:t> i </a:t>
            </a:r>
            <a:r>
              <a:rPr lang="en-US" dirty="0" err="1" smtClean="0"/>
              <a:t>interesa</a:t>
            </a:r>
            <a:r>
              <a:rPr lang="en-US" dirty="0" smtClean="0"/>
              <a:t>,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odgovor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sindikalna</a:t>
            </a:r>
            <a:r>
              <a:rPr lang="en-US" dirty="0" smtClean="0"/>
              <a:t> </a:t>
            </a:r>
            <a:r>
              <a:rPr lang="en-US" dirty="0" err="1" smtClean="0"/>
              <a:t>udruženja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Ciljevi</a:t>
            </a:r>
            <a:r>
              <a:rPr lang="en-US" dirty="0" smtClean="0"/>
              <a:t>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Promicanje</a:t>
            </a:r>
            <a:r>
              <a:rPr lang="en-US" dirty="0" smtClean="0"/>
              <a:t> i </a:t>
            </a:r>
            <a:r>
              <a:rPr lang="en-US" dirty="0" err="1" smtClean="0"/>
              <a:t>unapređenje</a:t>
            </a:r>
            <a:r>
              <a:rPr lang="en-US" dirty="0" smtClean="0"/>
              <a:t> </a:t>
            </a:r>
            <a:r>
              <a:rPr lang="en-US" dirty="0" err="1" smtClean="0"/>
              <a:t>poduzetničke</a:t>
            </a:r>
            <a:r>
              <a:rPr lang="en-US" dirty="0" smtClean="0"/>
              <a:t> </a:t>
            </a:r>
            <a:r>
              <a:rPr lang="en-US" dirty="0" err="1" smtClean="0"/>
              <a:t>klime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Pokušavaju</a:t>
            </a:r>
            <a:r>
              <a:rPr lang="en-US" dirty="0" smtClean="0"/>
              <a:t> </a:t>
            </a:r>
            <a:r>
              <a:rPr lang="en-US" dirty="0" err="1" smtClean="0"/>
              <a:t>osigurati</a:t>
            </a:r>
            <a:r>
              <a:rPr lang="en-US" dirty="0" smtClean="0"/>
              <a:t> </a:t>
            </a:r>
            <a:r>
              <a:rPr lang="en-US" dirty="0" err="1" smtClean="0"/>
              <a:t>najpovoljnije</a:t>
            </a:r>
            <a:r>
              <a:rPr lang="en-US" dirty="0" smtClean="0"/>
              <a:t> </a:t>
            </a:r>
            <a:r>
              <a:rPr lang="en-US" dirty="0" err="1" smtClean="0"/>
              <a:t>uvjete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poduzetnike</a:t>
            </a:r>
            <a:r>
              <a:rPr lang="en-US" dirty="0" smtClean="0"/>
              <a:t>, da bi </a:t>
            </a: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osigurale</a:t>
            </a:r>
            <a:r>
              <a:rPr lang="en-US" dirty="0" smtClean="0"/>
              <a:t> </a:t>
            </a:r>
            <a:r>
              <a:rPr lang="en-US" dirty="0" err="1" smtClean="0"/>
              <a:t>jednostavno</a:t>
            </a:r>
            <a:r>
              <a:rPr lang="en-US" dirty="0" smtClean="0"/>
              <a:t> i </a:t>
            </a:r>
            <a:r>
              <a:rPr lang="en-US" dirty="0" err="1" smtClean="0"/>
              <a:t>lako</a:t>
            </a:r>
            <a:r>
              <a:rPr lang="en-US" dirty="0" smtClean="0"/>
              <a:t> </a:t>
            </a:r>
            <a:r>
              <a:rPr lang="en-US" dirty="0" err="1" smtClean="0"/>
              <a:t>poslovanje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1593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Zemlja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prirodni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resursi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Prirodni</a:t>
            </a:r>
            <a:r>
              <a:rPr lang="en-US" b="1" dirty="0" smtClean="0"/>
              <a:t> </a:t>
            </a:r>
            <a:r>
              <a:rPr lang="en-US" b="1" dirty="0" err="1" smtClean="0"/>
              <a:t>resursi</a:t>
            </a:r>
            <a:r>
              <a:rPr lang="en-US" dirty="0" smtClean="0"/>
              <a:t> – </a:t>
            </a:r>
            <a:r>
              <a:rPr lang="en-US" dirty="0" err="1" smtClean="0"/>
              <a:t>faktori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zajedno</a:t>
            </a:r>
            <a:r>
              <a:rPr lang="en-US" dirty="0" smtClean="0"/>
              <a:t> s </a:t>
            </a:r>
            <a:r>
              <a:rPr lang="en-US" dirty="0" err="1" smtClean="0"/>
              <a:t>radom</a:t>
            </a:r>
            <a:r>
              <a:rPr lang="en-US" dirty="0" smtClean="0"/>
              <a:t> i </a:t>
            </a:r>
            <a:r>
              <a:rPr lang="en-US" dirty="0" err="1" smtClean="0"/>
              <a:t>kapitalom</a:t>
            </a:r>
            <a:r>
              <a:rPr lang="en-US" dirty="0" smtClean="0"/>
              <a:t> </a:t>
            </a:r>
            <a:r>
              <a:rPr lang="en-US" dirty="0" err="1" smtClean="0"/>
              <a:t>koriste</a:t>
            </a:r>
            <a:r>
              <a:rPr lang="en-US" dirty="0" smtClean="0"/>
              <a:t> u </a:t>
            </a:r>
            <a:r>
              <a:rPr lang="en-US" dirty="0" err="1" smtClean="0"/>
              <a:t>procesu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endParaRPr lang="en-US" dirty="0" smtClean="0"/>
          </a:p>
          <a:p>
            <a:r>
              <a:rPr lang="en-US" dirty="0" err="1" smtClean="0"/>
              <a:t>Zemlja</a:t>
            </a:r>
            <a:r>
              <a:rPr lang="en-US" dirty="0" smtClean="0"/>
              <a:t>, </a:t>
            </a:r>
            <a:r>
              <a:rPr lang="en-US" dirty="0" err="1" smtClean="0"/>
              <a:t>voda</a:t>
            </a:r>
            <a:r>
              <a:rPr lang="en-US" dirty="0" smtClean="0"/>
              <a:t>, </a:t>
            </a:r>
            <a:r>
              <a:rPr lang="en-US" dirty="0" err="1" smtClean="0"/>
              <a:t>fosilna</a:t>
            </a:r>
            <a:r>
              <a:rPr lang="en-US" dirty="0" smtClean="0"/>
              <a:t> </a:t>
            </a:r>
            <a:r>
              <a:rPr lang="en-US" dirty="0" err="1" smtClean="0"/>
              <a:t>goriva</a:t>
            </a:r>
            <a:r>
              <a:rPr lang="en-US" dirty="0" smtClean="0"/>
              <a:t>, </a:t>
            </a:r>
            <a:r>
              <a:rPr lang="en-US" dirty="0" err="1" smtClean="0"/>
              <a:t>mineralni</a:t>
            </a:r>
            <a:r>
              <a:rPr lang="en-US" dirty="0" smtClean="0"/>
              <a:t> </a:t>
            </a:r>
            <a:r>
              <a:rPr lang="en-US" dirty="0" err="1" smtClean="0"/>
              <a:t>resursi</a:t>
            </a:r>
            <a:r>
              <a:rPr lang="en-US" dirty="0" smtClean="0"/>
              <a:t>, </a:t>
            </a:r>
            <a:r>
              <a:rPr lang="en-US" dirty="0" err="1" smtClean="0"/>
              <a:t>zrak</a:t>
            </a:r>
            <a:r>
              <a:rPr lang="en-US" dirty="0" smtClean="0"/>
              <a:t> 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Neobnovljivi</a:t>
            </a:r>
            <a:r>
              <a:rPr lang="en-US" dirty="0" smtClean="0"/>
              <a:t> – </a:t>
            </a:r>
            <a:r>
              <a:rPr lang="en-US" dirty="0" err="1" smtClean="0"/>
              <a:t>prirodno</a:t>
            </a:r>
            <a:r>
              <a:rPr lang="en-US" dirty="0" smtClean="0"/>
              <a:t> se ne </a:t>
            </a:r>
            <a:r>
              <a:rPr lang="en-US" dirty="0" err="1" smtClean="0"/>
              <a:t>obnavljaju</a:t>
            </a:r>
            <a:r>
              <a:rPr lang="en-US" dirty="0" smtClean="0"/>
              <a:t>, </a:t>
            </a:r>
            <a:r>
              <a:rPr lang="en-US" dirty="0" err="1" smtClean="0"/>
              <a:t>stoga</a:t>
            </a:r>
            <a:r>
              <a:rPr lang="en-US" dirty="0" smtClean="0"/>
              <a:t> je </a:t>
            </a:r>
            <a:r>
              <a:rPr lang="en-US" dirty="0" err="1" smtClean="0"/>
              <a:t>njihova</a:t>
            </a:r>
            <a:r>
              <a:rPr lang="en-US" dirty="0" smtClean="0"/>
              <a:t> </a:t>
            </a:r>
            <a:r>
              <a:rPr lang="en-US" dirty="0" err="1" smtClean="0"/>
              <a:t>ponuda</a:t>
            </a:r>
            <a:r>
              <a:rPr lang="en-US" dirty="0" smtClean="0"/>
              <a:t> u </a:t>
            </a:r>
            <a:r>
              <a:rPr lang="en-US" dirty="0" err="1" smtClean="0"/>
              <a:t>pravilu</a:t>
            </a:r>
            <a:r>
              <a:rPr lang="en-US" dirty="0" smtClean="0"/>
              <a:t> </a:t>
            </a:r>
            <a:r>
              <a:rPr lang="en-US" dirty="0" err="1" smtClean="0"/>
              <a:t>fiksna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Obnovljivi</a:t>
            </a:r>
            <a:r>
              <a:rPr lang="en-US" dirty="0" smtClean="0"/>
              <a:t> – </a:t>
            </a:r>
            <a:r>
              <a:rPr lang="en-US" dirty="0" err="1" smtClean="0"/>
              <a:t>oni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pravilno</a:t>
            </a:r>
            <a:r>
              <a:rPr lang="en-US" dirty="0" smtClean="0"/>
              <a:t> </a:t>
            </a:r>
            <a:r>
              <a:rPr lang="en-US" dirty="0" err="1" smtClean="0"/>
              <a:t>gospodarenje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obnavljati</a:t>
            </a:r>
            <a:r>
              <a:rPr lang="en-US" dirty="0" smtClean="0"/>
              <a:t> </a:t>
            </a:r>
          </a:p>
          <a:p>
            <a:r>
              <a:rPr lang="en-US" b="1" dirty="0" err="1" smtClean="0"/>
              <a:t>Zemlja</a:t>
            </a:r>
            <a:r>
              <a:rPr lang="en-US" dirty="0" smtClean="0"/>
              <a:t> – </a:t>
            </a:r>
            <a:r>
              <a:rPr lang="en-US" dirty="0" err="1" smtClean="0"/>
              <a:t>značajan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uglavnom</a:t>
            </a:r>
            <a:r>
              <a:rPr lang="en-US" dirty="0" smtClean="0"/>
              <a:t> ne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povećavati</a:t>
            </a:r>
            <a:r>
              <a:rPr lang="en-US" dirty="0" smtClean="0"/>
              <a:t> </a:t>
            </a:r>
            <a:r>
              <a:rPr lang="en-US" dirty="0" err="1" smtClean="0"/>
              <a:t>kad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raste</a:t>
            </a:r>
            <a:endParaRPr lang="en-US" dirty="0"/>
          </a:p>
          <a:p>
            <a:r>
              <a:rPr lang="en-US" dirty="0" err="1" smtClean="0"/>
              <a:t>Drugim</a:t>
            </a:r>
            <a:r>
              <a:rPr lang="en-US" dirty="0" smtClean="0"/>
              <a:t> </a:t>
            </a:r>
            <a:r>
              <a:rPr lang="en-US" dirty="0" err="1" smtClean="0"/>
              <a:t>riječima</a:t>
            </a:r>
            <a:r>
              <a:rPr lang="en-US" dirty="0" smtClean="0"/>
              <a:t>, </a:t>
            </a:r>
            <a:r>
              <a:rPr lang="en-US" dirty="0" err="1" smtClean="0"/>
              <a:t>ponuda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je </a:t>
            </a:r>
            <a:r>
              <a:rPr lang="en-US" dirty="0" err="1" smtClean="0"/>
              <a:t>fiksna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688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Tržište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zemlje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ekonomska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renta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Zemljišna</a:t>
            </a:r>
            <a:r>
              <a:rPr lang="en-US" b="1" dirty="0" smtClean="0"/>
              <a:t> </a:t>
            </a:r>
            <a:r>
              <a:rPr lang="en-US" b="1" dirty="0" err="1" smtClean="0"/>
              <a:t>renta</a:t>
            </a:r>
            <a:r>
              <a:rPr lang="en-US" dirty="0" smtClean="0"/>
              <a:t> –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čista</a:t>
            </a:r>
            <a:r>
              <a:rPr lang="en-US" dirty="0" smtClean="0"/>
              <a:t> </a:t>
            </a:r>
            <a:r>
              <a:rPr lang="en-US" dirty="0" err="1" smtClean="0"/>
              <a:t>ekonomska</a:t>
            </a:r>
            <a:r>
              <a:rPr lang="en-US" dirty="0" smtClean="0"/>
              <a:t> </a:t>
            </a:r>
            <a:r>
              <a:rPr lang="en-US" dirty="0" err="1" smtClean="0"/>
              <a:t>renta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</a:t>
            </a:r>
            <a:r>
              <a:rPr lang="en-US" dirty="0" err="1" smtClean="0"/>
              <a:t>predstavlja</a:t>
            </a:r>
            <a:r>
              <a:rPr lang="en-US" dirty="0" smtClean="0"/>
              <a:t>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stečen</a:t>
            </a:r>
            <a:r>
              <a:rPr lang="en-US" dirty="0" smtClean="0"/>
              <a:t> od </a:t>
            </a:r>
            <a:r>
              <a:rPr lang="en-US" dirty="0" err="1" smtClean="0"/>
              <a:t>zemlje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Dakle</a:t>
            </a:r>
            <a:r>
              <a:rPr lang="en-US" dirty="0" smtClean="0"/>
              <a:t>, </a:t>
            </a:r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je </a:t>
            </a:r>
            <a:r>
              <a:rPr lang="en-US" dirty="0" err="1" smtClean="0"/>
              <a:t>okomita</a:t>
            </a:r>
            <a:r>
              <a:rPr lang="en-US" dirty="0" smtClean="0"/>
              <a:t> (</a:t>
            </a:r>
            <a:r>
              <a:rPr lang="en-US" dirty="0" err="1" smtClean="0"/>
              <a:t>savršeno</a:t>
            </a:r>
            <a:r>
              <a:rPr lang="en-US" dirty="0" smtClean="0"/>
              <a:t> </a:t>
            </a:r>
            <a:r>
              <a:rPr lang="en-US" dirty="0" err="1" smtClean="0"/>
              <a:t>neelastična</a:t>
            </a:r>
            <a:r>
              <a:rPr lang="en-US" dirty="0" smtClean="0"/>
              <a:t>) </a:t>
            </a:r>
            <a:r>
              <a:rPr lang="en-US" dirty="0" err="1" smtClean="0"/>
              <a:t>dok</a:t>
            </a:r>
            <a:r>
              <a:rPr lang="en-US" dirty="0" smtClean="0"/>
              <a:t> </a:t>
            </a:r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dirty="0" err="1" smtClean="0"/>
              <a:t>potražnje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standardan</a:t>
            </a:r>
            <a:r>
              <a:rPr lang="en-US" dirty="0" smtClean="0"/>
              <a:t> </a:t>
            </a:r>
            <a:r>
              <a:rPr lang="en-US" dirty="0" err="1" smtClean="0"/>
              <a:t>negativan</a:t>
            </a:r>
            <a:r>
              <a:rPr lang="en-US" dirty="0" smtClean="0"/>
              <a:t> </a:t>
            </a:r>
            <a:r>
              <a:rPr lang="en-US" dirty="0" err="1" smtClean="0"/>
              <a:t>nagib</a:t>
            </a:r>
            <a:r>
              <a:rPr lang="en-US" dirty="0" smtClean="0"/>
              <a:t> (</a:t>
            </a:r>
            <a:r>
              <a:rPr lang="en-US" dirty="0" err="1" smtClean="0"/>
              <a:t>niže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/</a:t>
            </a:r>
            <a:r>
              <a:rPr lang="en-US" dirty="0" err="1" smtClean="0"/>
              <a:t>rente</a:t>
            </a:r>
            <a:r>
              <a:rPr lang="en-US" dirty="0" smtClean="0"/>
              <a:t> </a:t>
            </a:r>
            <a:r>
              <a:rPr lang="en-US" dirty="0" err="1" smtClean="0"/>
              <a:t>privlače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kupaca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Sjecište</a:t>
            </a:r>
            <a:r>
              <a:rPr lang="en-US" dirty="0" smtClean="0"/>
              <a:t> </a:t>
            </a:r>
            <a:r>
              <a:rPr lang="en-US" dirty="0" err="1" smtClean="0"/>
              <a:t>tih</a:t>
            </a:r>
            <a:r>
              <a:rPr lang="en-US" dirty="0" smtClean="0"/>
              <a:t> </a:t>
            </a:r>
            <a:r>
              <a:rPr lang="en-US" dirty="0" err="1" smtClean="0"/>
              <a:t>dviju</a:t>
            </a:r>
            <a:r>
              <a:rPr lang="en-US" dirty="0" smtClean="0"/>
              <a:t> </a:t>
            </a:r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dirty="0" err="1" smtClean="0"/>
              <a:t>daje</a:t>
            </a:r>
            <a:r>
              <a:rPr lang="en-US" dirty="0" smtClean="0"/>
              <a:t> </a:t>
            </a:r>
            <a:r>
              <a:rPr lang="en-US" dirty="0" err="1" smtClean="0"/>
              <a:t>ravnotežu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endParaRPr lang="en-US" dirty="0"/>
          </a:p>
          <a:p>
            <a:r>
              <a:rPr lang="en-US" dirty="0" err="1" smtClean="0"/>
              <a:t>Svaka</a:t>
            </a:r>
            <a:r>
              <a:rPr lang="en-US" dirty="0" smtClean="0"/>
              <a:t> </a:t>
            </a:r>
            <a:r>
              <a:rPr lang="en-US" dirty="0" err="1" smtClean="0"/>
              <a:t>renta</a:t>
            </a:r>
            <a:r>
              <a:rPr lang="en-US" dirty="0" smtClean="0"/>
              <a:t> </a:t>
            </a:r>
            <a:r>
              <a:rPr lang="en-US" dirty="0" err="1" smtClean="0"/>
              <a:t>veća</a:t>
            </a:r>
            <a:r>
              <a:rPr lang="en-US" dirty="0" smtClean="0"/>
              <a:t> od </a:t>
            </a:r>
            <a:r>
              <a:rPr lang="en-US" dirty="0" err="1" smtClean="0"/>
              <a:t>ravnotežne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posljedicu</a:t>
            </a:r>
            <a:r>
              <a:rPr lang="en-US" dirty="0" smtClean="0"/>
              <a:t> </a:t>
            </a:r>
            <a:r>
              <a:rPr lang="en-US" dirty="0" err="1" smtClean="0"/>
              <a:t>imati</a:t>
            </a:r>
            <a:r>
              <a:rPr lang="en-US" dirty="0" smtClean="0"/>
              <a:t> </a:t>
            </a:r>
            <a:r>
              <a:rPr lang="en-US" dirty="0" err="1" smtClean="0"/>
              <a:t>višak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</a:t>
            </a:r>
            <a:r>
              <a:rPr lang="en-US" dirty="0" err="1" smtClean="0"/>
              <a:t>nad</a:t>
            </a:r>
            <a:r>
              <a:rPr lang="en-US" dirty="0" smtClean="0"/>
              <a:t> </a:t>
            </a:r>
            <a:r>
              <a:rPr lang="en-US" dirty="0" err="1" smtClean="0"/>
              <a:t>potražnjom</a:t>
            </a:r>
            <a:r>
              <a:rPr lang="en-US" dirty="0" smtClean="0"/>
              <a:t>, i </a:t>
            </a:r>
            <a:r>
              <a:rPr lang="en-US" dirty="0" err="1" smtClean="0"/>
              <a:t>obrnuto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159000"/>
            <a:ext cx="3505200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148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Oporezivanje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zemlje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Oporezivanje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neće</a:t>
            </a:r>
            <a:r>
              <a:rPr lang="en-US" dirty="0" smtClean="0"/>
              <a:t> se </a:t>
            </a:r>
            <a:r>
              <a:rPr lang="en-US" dirty="0" err="1" smtClean="0"/>
              <a:t>odraziti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porast</a:t>
            </a:r>
            <a:r>
              <a:rPr lang="en-US" dirty="0" smtClean="0"/>
              <a:t> </a:t>
            </a:r>
            <a:r>
              <a:rPr lang="en-US" dirty="0" err="1" smtClean="0"/>
              <a:t>rente</a:t>
            </a:r>
            <a:r>
              <a:rPr lang="en-US" dirty="0" smtClean="0"/>
              <a:t> R*, </a:t>
            </a:r>
            <a:r>
              <a:rPr lang="en-US" dirty="0" err="1" smtClean="0"/>
              <a:t>već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zemljovlasnik</a:t>
            </a:r>
            <a:r>
              <a:rPr lang="en-US" dirty="0" smtClean="0"/>
              <a:t> </a:t>
            </a:r>
            <a:r>
              <a:rPr lang="en-US" dirty="0" err="1" smtClean="0"/>
              <a:t>porez</a:t>
            </a:r>
            <a:r>
              <a:rPr lang="en-US" dirty="0" smtClean="0"/>
              <a:t> </a:t>
            </a:r>
            <a:r>
              <a:rPr lang="en-US" dirty="0" err="1" smtClean="0"/>
              <a:t>platiti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vlastitog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endParaRPr lang="en-US" dirty="0"/>
          </a:p>
          <a:p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plaćaju</a:t>
            </a:r>
            <a:r>
              <a:rPr lang="en-US" dirty="0" smtClean="0"/>
              <a:t> </a:t>
            </a:r>
            <a:r>
              <a:rPr lang="en-US" dirty="0" err="1" smtClean="0"/>
              <a:t>korisnici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i </a:t>
            </a:r>
            <a:r>
              <a:rPr lang="en-US" dirty="0" err="1" smtClean="0"/>
              <a:t>renta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primaju</a:t>
            </a:r>
            <a:r>
              <a:rPr lang="en-US" dirty="0" smtClean="0"/>
              <a:t> </a:t>
            </a:r>
            <a:r>
              <a:rPr lang="en-US" dirty="0" err="1" smtClean="0"/>
              <a:t>vlasnici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nisu</a:t>
            </a:r>
            <a:r>
              <a:rPr lang="en-US" dirty="0" smtClean="0"/>
              <a:t> </a:t>
            </a:r>
            <a:r>
              <a:rPr lang="en-US" dirty="0" err="1" smtClean="0"/>
              <a:t>istog</a:t>
            </a:r>
            <a:r>
              <a:rPr lang="en-US" dirty="0" smtClean="0"/>
              <a:t> </a:t>
            </a:r>
            <a:r>
              <a:rPr lang="en-US" dirty="0" err="1" smtClean="0"/>
              <a:t>iznosa</a:t>
            </a:r>
            <a:endParaRPr lang="en-US" dirty="0"/>
          </a:p>
          <a:p>
            <a:r>
              <a:rPr lang="en-US" b="1" dirty="0" err="1" smtClean="0"/>
              <a:t>Porez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</a:t>
            </a:r>
            <a:r>
              <a:rPr lang="en-US" b="1" dirty="0" err="1" smtClean="0"/>
              <a:t>rentu</a:t>
            </a:r>
            <a:r>
              <a:rPr lang="en-US" dirty="0" smtClean="0"/>
              <a:t> – u </a:t>
            </a:r>
            <a:r>
              <a:rPr lang="en-US" dirty="0" err="1" smtClean="0"/>
              <a:t>cijelosti</a:t>
            </a:r>
            <a:r>
              <a:rPr lang="en-US" dirty="0" smtClean="0"/>
              <a:t> se </a:t>
            </a:r>
            <a:r>
              <a:rPr lang="en-US" dirty="0" err="1" smtClean="0"/>
              <a:t>prevaljuje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vlasnika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endParaRPr lang="en-US" dirty="0" smtClean="0"/>
          </a:p>
          <a:p>
            <a:r>
              <a:rPr lang="en-US" dirty="0" err="1" smtClean="0"/>
              <a:t>Renta</a:t>
            </a:r>
            <a:r>
              <a:rPr lang="en-US" dirty="0" smtClean="0"/>
              <a:t> R* je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korisnici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</a:t>
            </a:r>
            <a:r>
              <a:rPr lang="en-US" dirty="0" err="1" smtClean="0"/>
              <a:t>plaćati</a:t>
            </a:r>
            <a:r>
              <a:rPr lang="en-US" dirty="0"/>
              <a:t> </a:t>
            </a:r>
            <a:r>
              <a:rPr lang="en-US" dirty="0" err="1" smtClean="0"/>
              <a:t>zemljovlasniku</a:t>
            </a:r>
            <a:r>
              <a:rPr lang="en-US" dirty="0" smtClean="0"/>
              <a:t>, a </a:t>
            </a:r>
            <a:r>
              <a:rPr lang="en-US" dirty="0" err="1" smtClean="0"/>
              <a:t>iz</a:t>
            </a:r>
            <a:r>
              <a:rPr lang="en-US" dirty="0" smtClean="0"/>
              <a:t> tog </a:t>
            </a:r>
            <a:r>
              <a:rPr lang="en-US" dirty="0" err="1" smtClean="0"/>
              <a:t>zarađenog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</a:t>
            </a:r>
            <a:r>
              <a:rPr lang="en-US" dirty="0" err="1" smtClean="0"/>
              <a:t>vlasnik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državi</a:t>
            </a:r>
            <a:r>
              <a:rPr lang="en-US" dirty="0" smtClean="0"/>
              <a:t> </a:t>
            </a:r>
            <a:r>
              <a:rPr lang="en-US" dirty="0" err="1" smtClean="0"/>
              <a:t>uplatiti</a:t>
            </a:r>
            <a:r>
              <a:rPr lang="en-US" dirty="0" smtClean="0"/>
              <a:t> </a:t>
            </a:r>
            <a:r>
              <a:rPr lang="en-US" dirty="0" err="1" smtClean="0"/>
              <a:t>porez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40142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800" b="1" dirty="0" err="1" smtClean="0"/>
              <a:t>Temelji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moderne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teorije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oporezivanja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Henry George (1839. – 1897.)</a:t>
            </a:r>
            <a:r>
              <a:rPr lang="en-US" dirty="0" smtClean="0"/>
              <a:t> – “</a:t>
            </a:r>
            <a:r>
              <a:rPr lang="en-US" dirty="0" err="1" smtClean="0"/>
              <a:t>Bijeda</a:t>
            </a:r>
            <a:r>
              <a:rPr lang="en-US" dirty="0" smtClean="0"/>
              <a:t> i </a:t>
            </a:r>
            <a:r>
              <a:rPr lang="en-US" dirty="0" err="1" smtClean="0"/>
              <a:t>napredak</a:t>
            </a:r>
            <a:r>
              <a:rPr lang="en-US" dirty="0" smtClean="0"/>
              <a:t> “ – </a:t>
            </a:r>
            <a:r>
              <a:rPr lang="en-US" dirty="0" err="1" smtClean="0"/>
              <a:t>zalagao</a:t>
            </a:r>
            <a:r>
              <a:rPr lang="en-US" dirty="0" smtClean="0"/>
              <a:t> se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uvođenje</a:t>
            </a:r>
            <a:r>
              <a:rPr lang="en-US" dirty="0" smtClean="0"/>
              <a:t> </a:t>
            </a:r>
            <a:r>
              <a:rPr lang="en-US" dirty="0" err="1" smtClean="0"/>
              <a:t>jedinstvenog</a:t>
            </a:r>
            <a:r>
              <a:rPr lang="en-US" dirty="0" smtClean="0"/>
              <a:t> </a:t>
            </a:r>
            <a:r>
              <a:rPr lang="en-US" dirty="0" err="1" smtClean="0"/>
              <a:t>poreza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zemlju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smanjenje</a:t>
            </a:r>
            <a:r>
              <a:rPr lang="en-US" dirty="0" smtClean="0"/>
              <a:t> </a:t>
            </a:r>
            <a:r>
              <a:rPr lang="en-US" dirty="0" err="1" smtClean="0"/>
              <a:t>poreza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dohotke</a:t>
            </a:r>
            <a:r>
              <a:rPr lang="en-US" dirty="0" smtClean="0"/>
              <a:t> od </a:t>
            </a:r>
            <a:r>
              <a:rPr lang="en-US" dirty="0" err="1" smtClean="0"/>
              <a:t>kapitala</a:t>
            </a:r>
            <a:r>
              <a:rPr lang="en-US" dirty="0" smtClean="0"/>
              <a:t> i </a:t>
            </a:r>
            <a:r>
              <a:rPr lang="en-US" dirty="0" err="1" smtClean="0"/>
              <a:t>rada</a:t>
            </a:r>
            <a:endParaRPr lang="en-US" dirty="0" smtClean="0"/>
          </a:p>
          <a:p>
            <a:r>
              <a:rPr lang="en-US" b="1" dirty="0" smtClean="0"/>
              <a:t>“</a:t>
            </a:r>
            <a:r>
              <a:rPr lang="en-US" b="1" dirty="0" err="1" smtClean="0"/>
              <a:t>Pokret</a:t>
            </a:r>
            <a:r>
              <a:rPr lang="en-US" b="1" dirty="0" smtClean="0"/>
              <a:t> </a:t>
            </a:r>
            <a:r>
              <a:rPr lang="en-US" b="1" dirty="0" err="1" smtClean="0"/>
              <a:t>Henryja</a:t>
            </a:r>
            <a:r>
              <a:rPr lang="en-US" b="1" dirty="0" smtClean="0"/>
              <a:t> </a:t>
            </a:r>
            <a:r>
              <a:rPr lang="en-US" b="1" dirty="0" err="1" smtClean="0"/>
              <a:t>Georgea</a:t>
            </a:r>
            <a:r>
              <a:rPr lang="en-US" b="1" dirty="0" smtClean="0"/>
              <a:t>”</a:t>
            </a:r>
            <a:r>
              <a:rPr lang="en-US" dirty="0" smtClean="0"/>
              <a:t> – </a:t>
            </a:r>
            <a:r>
              <a:rPr lang="en-US" dirty="0" err="1" smtClean="0"/>
              <a:t>smatrao</a:t>
            </a:r>
            <a:r>
              <a:rPr lang="en-US" dirty="0" smtClean="0"/>
              <a:t> je da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neelastične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</a:t>
            </a:r>
            <a:r>
              <a:rPr lang="en-US" dirty="0" err="1" smtClean="0"/>
              <a:t>takva</a:t>
            </a:r>
            <a:r>
              <a:rPr lang="en-US" dirty="0" smtClean="0"/>
              <a:t> </a:t>
            </a:r>
            <a:r>
              <a:rPr lang="en-US" dirty="0" err="1" smtClean="0"/>
              <a:t>mjera</a:t>
            </a:r>
            <a:r>
              <a:rPr lang="en-US" dirty="0" smtClean="0"/>
              <a:t> </a:t>
            </a:r>
            <a:r>
              <a:rPr lang="en-US" dirty="0" err="1" smtClean="0"/>
              <a:t>neće</a:t>
            </a:r>
            <a:r>
              <a:rPr lang="en-US" dirty="0" smtClean="0"/>
              <a:t> </a:t>
            </a:r>
            <a:r>
              <a:rPr lang="en-US" dirty="0" err="1" smtClean="0"/>
              <a:t>poremetiti</a:t>
            </a:r>
            <a:r>
              <a:rPr lang="en-US" dirty="0" smtClean="0"/>
              <a:t> </a:t>
            </a:r>
            <a:r>
              <a:rPr lang="en-US" dirty="0" err="1" smtClean="0"/>
              <a:t>efikasnost</a:t>
            </a:r>
            <a:r>
              <a:rPr lang="en-US" dirty="0" smtClean="0"/>
              <a:t> </a:t>
            </a:r>
            <a:r>
              <a:rPr lang="en-US" dirty="0" err="1" smtClean="0"/>
              <a:t>gospodarstva</a:t>
            </a:r>
            <a:r>
              <a:rPr lang="en-US" dirty="0" smtClean="0"/>
              <a:t>, </a:t>
            </a:r>
            <a:r>
              <a:rPr lang="en-US" dirty="0" err="1" smtClean="0"/>
              <a:t>već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poboljšati</a:t>
            </a:r>
            <a:r>
              <a:rPr lang="en-US" dirty="0" smtClean="0"/>
              <a:t> </a:t>
            </a:r>
            <a:r>
              <a:rPr lang="en-US" dirty="0" err="1" smtClean="0"/>
              <a:t>raspodjelu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endParaRPr lang="en-US" dirty="0" smtClean="0"/>
          </a:p>
          <a:p>
            <a:r>
              <a:rPr lang="en-US" b="1" dirty="0" err="1" smtClean="0"/>
              <a:t>Ramseyeva</a:t>
            </a:r>
            <a:r>
              <a:rPr lang="en-US" b="1" dirty="0" smtClean="0"/>
              <a:t> </a:t>
            </a:r>
            <a:r>
              <a:rPr lang="en-US" b="1" dirty="0" err="1" smtClean="0"/>
              <a:t>teorija</a:t>
            </a:r>
            <a:r>
              <a:rPr lang="en-US" b="1" dirty="0" smtClean="0"/>
              <a:t> </a:t>
            </a:r>
            <a:r>
              <a:rPr lang="en-US" b="1" dirty="0" err="1" smtClean="0"/>
              <a:t>oporezivanja</a:t>
            </a:r>
            <a:r>
              <a:rPr lang="en-US" dirty="0" smtClean="0"/>
              <a:t> – Ramsey se </a:t>
            </a:r>
            <a:r>
              <a:rPr lang="en-US" dirty="0" err="1" smtClean="0"/>
              <a:t>pitao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</a:t>
            </a:r>
            <a:r>
              <a:rPr lang="en-US" dirty="0" err="1" smtClean="0"/>
              <a:t>država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učinkovito</a:t>
            </a:r>
            <a:r>
              <a:rPr lang="en-US" dirty="0" smtClean="0"/>
              <a:t> </a:t>
            </a:r>
            <a:r>
              <a:rPr lang="en-US" dirty="0" err="1" smtClean="0"/>
              <a:t>prikupiti</a:t>
            </a:r>
            <a:r>
              <a:rPr lang="en-US" dirty="0" smtClean="0"/>
              <a:t> </a:t>
            </a:r>
            <a:r>
              <a:rPr lang="en-US" dirty="0" err="1" smtClean="0"/>
              <a:t>potrebne</a:t>
            </a:r>
            <a:r>
              <a:rPr lang="en-US" dirty="0" smtClean="0"/>
              <a:t> </a:t>
            </a:r>
            <a:r>
              <a:rPr lang="en-US" dirty="0" err="1" smtClean="0"/>
              <a:t>poreze</a:t>
            </a:r>
            <a:r>
              <a:rPr lang="en-US" dirty="0" smtClean="0"/>
              <a:t> </a:t>
            </a:r>
            <a:r>
              <a:rPr lang="en-US" dirty="0" err="1" smtClean="0"/>
              <a:t>bez</a:t>
            </a:r>
            <a:r>
              <a:rPr lang="en-US" dirty="0" smtClean="0"/>
              <a:t> </a:t>
            </a:r>
            <a:r>
              <a:rPr lang="en-US" dirty="0" err="1" smtClean="0"/>
              <a:t>remećenje</a:t>
            </a:r>
            <a:r>
              <a:rPr lang="en-US" dirty="0" smtClean="0"/>
              <a:t> </a:t>
            </a:r>
            <a:r>
              <a:rPr lang="en-US" dirty="0" err="1" smtClean="0"/>
              <a:t>efikasnosti</a:t>
            </a:r>
            <a:endParaRPr lang="en-US" dirty="0" smtClean="0"/>
          </a:p>
          <a:p>
            <a:r>
              <a:rPr lang="en-US" dirty="0" err="1" smtClean="0"/>
              <a:t>Pravilo</a:t>
            </a:r>
            <a:r>
              <a:rPr lang="en-US" dirty="0" smtClean="0"/>
              <a:t>: </a:t>
            </a:r>
            <a:r>
              <a:rPr lang="en-US" dirty="0" err="1" smtClean="0"/>
              <a:t>Država</a:t>
            </a:r>
            <a:r>
              <a:rPr lang="en-US" dirty="0" smtClean="0"/>
              <a:t> </a:t>
            </a:r>
            <a:r>
              <a:rPr lang="en-US" dirty="0" err="1" smtClean="0"/>
              <a:t>treba</a:t>
            </a:r>
            <a:r>
              <a:rPr lang="en-US" dirty="0" smtClean="0"/>
              <a:t> </a:t>
            </a:r>
            <a:r>
              <a:rPr lang="en-US" dirty="0" err="1" smtClean="0"/>
              <a:t>razrezivati</a:t>
            </a:r>
            <a:r>
              <a:rPr lang="en-US" dirty="0" smtClean="0"/>
              <a:t> </a:t>
            </a:r>
            <a:r>
              <a:rPr lang="en-US" dirty="0" err="1" smtClean="0"/>
              <a:t>najviše</a:t>
            </a:r>
            <a:r>
              <a:rPr lang="en-US" dirty="0" smtClean="0"/>
              <a:t> </a:t>
            </a:r>
            <a:r>
              <a:rPr lang="en-US" dirty="0" err="1" smtClean="0"/>
              <a:t>poreze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one robe i </a:t>
            </a:r>
            <a:r>
              <a:rPr lang="en-US" dirty="0" err="1" smtClean="0"/>
              <a:t>usluge</a:t>
            </a:r>
            <a:r>
              <a:rPr lang="en-US" dirty="0" smtClean="0"/>
              <a:t>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kojih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ponuda</a:t>
            </a:r>
            <a:r>
              <a:rPr lang="en-US" dirty="0" smtClean="0"/>
              <a:t> i </a:t>
            </a:r>
            <a:r>
              <a:rPr lang="en-US" dirty="0" err="1" smtClean="0"/>
              <a:t>potražnja</a:t>
            </a:r>
            <a:r>
              <a:rPr lang="en-US" dirty="0" smtClean="0"/>
              <a:t> </a:t>
            </a:r>
            <a:r>
              <a:rPr lang="en-US" dirty="0" err="1" smtClean="0"/>
              <a:t>neelastični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, a to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uglavnom</a:t>
            </a:r>
            <a:r>
              <a:rPr lang="en-US" dirty="0" smtClean="0"/>
              <a:t> </a:t>
            </a:r>
            <a:r>
              <a:rPr lang="en-US" dirty="0" err="1" smtClean="0"/>
              <a:t>nužna</a:t>
            </a:r>
            <a:r>
              <a:rPr lang="en-US" dirty="0" smtClean="0"/>
              <a:t> dobra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688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Tržište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kapitala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njegove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karakteristike</a:t>
            </a:r>
            <a:endParaRPr lang="en-US" sz="2800" b="1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err="1" smtClean="0"/>
              <a:t>Kapital</a:t>
            </a:r>
            <a:r>
              <a:rPr lang="en-US" dirty="0" smtClean="0"/>
              <a:t> – </a:t>
            </a:r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proizveden</a:t>
            </a:r>
            <a:r>
              <a:rPr lang="en-US" dirty="0" smtClean="0"/>
              <a:t> u </a:t>
            </a:r>
            <a:r>
              <a:rPr lang="en-US" dirty="0" err="1" smtClean="0"/>
              <a:t>procesu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, a </a:t>
            </a:r>
            <a:r>
              <a:rPr lang="en-US" dirty="0" err="1" smtClean="0"/>
              <a:t>upotrebljava</a:t>
            </a:r>
            <a:r>
              <a:rPr lang="en-US" dirty="0" smtClean="0"/>
              <a:t> se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i="1" dirty="0" smtClean="0"/>
              <a:t>input</a:t>
            </a:r>
            <a:r>
              <a:rPr lang="en-US" dirty="0" smtClean="0"/>
              <a:t> u </a:t>
            </a:r>
            <a:r>
              <a:rPr lang="en-US" dirty="0" err="1" smtClean="0"/>
              <a:t>proizvodnji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endParaRPr lang="en-US" dirty="0" smtClean="0"/>
          </a:p>
          <a:p>
            <a:r>
              <a:rPr lang="en-US" dirty="0" err="1" smtClean="0"/>
              <a:t>Istovremeno</a:t>
            </a:r>
            <a:r>
              <a:rPr lang="en-US" dirty="0" smtClean="0"/>
              <a:t> i </a:t>
            </a:r>
            <a:r>
              <a:rPr lang="en-US" i="1" dirty="0" smtClean="0"/>
              <a:t>input</a:t>
            </a:r>
            <a:r>
              <a:rPr lang="en-US" dirty="0" smtClean="0"/>
              <a:t> i </a:t>
            </a:r>
            <a:r>
              <a:rPr lang="en-US" i="1" dirty="0" smtClean="0"/>
              <a:t>output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b="1" dirty="0" err="1" smtClean="0"/>
              <a:t>Materijalni</a:t>
            </a:r>
            <a:r>
              <a:rPr lang="en-US" b="1" dirty="0" smtClean="0"/>
              <a:t> </a:t>
            </a:r>
            <a:r>
              <a:rPr lang="en-US" b="1" dirty="0" err="1" smtClean="0"/>
              <a:t>kapital</a:t>
            </a:r>
            <a:r>
              <a:rPr lang="en-US" dirty="0" smtClean="0"/>
              <a:t>– </a:t>
            </a:r>
            <a:r>
              <a:rPr lang="en-US" dirty="0" err="1" smtClean="0"/>
              <a:t>trajna</a:t>
            </a:r>
            <a:r>
              <a:rPr lang="en-US" dirty="0" smtClean="0"/>
              <a:t> </a:t>
            </a:r>
            <a:r>
              <a:rPr lang="en-US" dirty="0" err="1" smtClean="0"/>
              <a:t>kapitalna</a:t>
            </a:r>
            <a:r>
              <a:rPr lang="en-US" dirty="0" smtClean="0"/>
              <a:t> dobra (</a:t>
            </a:r>
            <a:r>
              <a:rPr lang="en-US" dirty="0" err="1" smtClean="0"/>
              <a:t>građevine</a:t>
            </a:r>
            <a:r>
              <a:rPr lang="en-US" dirty="0" smtClean="0"/>
              <a:t>, </a:t>
            </a:r>
            <a:r>
              <a:rPr lang="en-US" dirty="0" err="1" smtClean="0"/>
              <a:t>oprema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zalihe</a:t>
            </a:r>
            <a:r>
              <a:rPr lang="en-US" dirty="0" smtClean="0"/>
              <a:t> </a:t>
            </a:r>
            <a:r>
              <a:rPr lang="en-US" dirty="0" err="1" smtClean="0"/>
              <a:t>utrošaka</a:t>
            </a:r>
            <a:r>
              <a:rPr lang="en-US" dirty="0" smtClean="0"/>
              <a:t> i </a:t>
            </a:r>
            <a:r>
              <a:rPr lang="en-US" dirty="0" err="1" smtClean="0"/>
              <a:t>proizvoda</a:t>
            </a:r>
            <a:r>
              <a:rPr lang="en-US" dirty="0" smtClean="0"/>
              <a:t>)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b="1" dirty="0" err="1" smtClean="0"/>
              <a:t>Nematerijalni</a:t>
            </a:r>
            <a:r>
              <a:rPr lang="en-US" b="1" dirty="0" smtClean="0"/>
              <a:t> </a:t>
            </a:r>
            <a:r>
              <a:rPr lang="en-US" b="1" dirty="0" err="1" smtClean="0"/>
              <a:t>kapital</a:t>
            </a:r>
            <a:r>
              <a:rPr lang="en-US" dirty="0" smtClean="0"/>
              <a:t> – </a:t>
            </a:r>
            <a:r>
              <a:rPr lang="en-US" dirty="0" err="1" smtClean="0"/>
              <a:t>patenti</a:t>
            </a:r>
            <a:r>
              <a:rPr lang="en-US" dirty="0" smtClean="0"/>
              <a:t>, </a:t>
            </a:r>
            <a:r>
              <a:rPr lang="en-US" dirty="0" err="1" smtClean="0"/>
              <a:t>razni</a:t>
            </a:r>
            <a:r>
              <a:rPr lang="en-US" dirty="0" smtClean="0"/>
              <a:t> </a:t>
            </a:r>
            <a:r>
              <a:rPr lang="en-US" dirty="0" err="1" smtClean="0"/>
              <a:t>računalni</a:t>
            </a:r>
            <a:r>
              <a:rPr lang="en-US" dirty="0" smtClean="0"/>
              <a:t> </a:t>
            </a:r>
            <a:r>
              <a:rPr lang="en-US" dirty="0" err="1" smtClean="0"/>
              <a:t>programi</a:t>
            </a:r>
            <a:r>
              <a:rPr lang="en-US" dirty="0" smtClean="0"/>
              <a:t>, </a:t>
            </a:r>
            <a:r>
              <a:rPr lang="en-US" dirty="0" err="1" smtClean="0"/>
              <a:t>poznate</a:t>
            </a:r>
            <a:r>
              <a:rPr lang="en-US" dirty="0" smtClean="0"/>
              <a:t> </a:t>
            </a:r>
            <a:r>
              <a:rPr lang="en-US" dirty="0" err="1" smtClean="0"/>
              <a:t>robne</a:t>
            </a:r>
            <a:r>
              <a:rPr lang="en-US" dirty="0" smtClean="0"/>
              <a:t> </a:t>
            </a:r>
            <a:r>
              <a:rPr lang="en-US" dirty="0" err="1" smtClean="0"/>
              <a:t>marke</a:t>
            </a:r>
            <a:r>
              <a:rPr lang="en-US" dirty="0" smtClean="0"/>
              <a:t>, </a:t>
            </a:r>
            <a:r>
              <a:rPr lang="en-US" dirty="0" err="1" smtClean="0"/>
              <a:t>financijska</a:t>
            </a:r>
            <a:r>
              <a:rPr lang="en-US" dirty="0" smtClean="0"/>
              <a:t> </a:t>
            </a:r>
            <a:r>
              <a:rPr lang="en-US" dirty="0" err="1" smtClean="0"/>
              <a:t>imovina</a:t>
            </a:r>
            <a:r>
              <a:rPr lang="en-US" dirty="0" smtClean="0"/>
              <a:t> (</a:t>
            </a:r>
            <a:r>
              <a:rPr lang="en-US" dirty="0" err="1" smtClean="0"/>
              <a:t>kratkoročni</a:t>
            </a:r>
            <a:r>
              <a:rPr lang="en-US" dirty="0" smtClean="0"/>
              <a:t> i </a:t>
            </a:r>
            <a:r>
              <a:rPr lang="en-US" dirty="0" err="1" smtClean="0"/>
              <a:t>dugoročni</a:t>
            </a:r>
            <a:r>
              <a:rPr lang="en-US" dirty="0" smtClean="0"/>
              <a:t> </a:t>
            </a:r>
            <a:r>
              <a:rPr lang="en-US" dirty="0" err="1" smtClean="0"/>
              <a:t>vrijednosni</a:t>
            </a:r>
            <a:r>
              <a:rPr lang="en-US" dirty="0" smtClean="0"/>
              <a:t> </a:t>
            </a:r>
            <a:r>
              <a:rPr lang="en-US" dirty="0" err="1" smtClean="0"/>
              <a:t>papiri</a:t>
            </a:r>
            <a:r>
              <a:rPr lang="en-US" dirty="0" smtClean="0"/>
              <a:t>, </a:t>
            </a:r>
            <a:r>
              <a:rPr lang="en-US" dirty="0" err="1" smtClean="0"/>
              <a:t>dionice</a:t>
            </a:r>
            <a:r>
              <a:rPr lang="en-US" dirty="0" smtClean="0"/>
              <a:t>, </a:t>
            </a:r>
            <a:r>
              <a:rPr lang="en-US" dirty="0" err="1" smtClean="0"/>
              <a:t>obveznice</a:t>
            </a:r>
            <a:r>
              <a:rPr lang="en-US" dirty="0" smtClean="0"/>
              <a:t>, </a:t>
            </a:r>
            <a:r>
              <a:rPr lang="en-US" dirty="0" err="1" smtClean="0"/>
              <a:t>dani</a:t>
            </a:r>
            <a:r>
              <a:rPr lang="en-US" dirty="0" smtClean="0"/>
              <a:t> </a:t>
            </a:r>
            <a:r>
              <a:rPr lang="en-US" dirty="0" err="1" smtClean="0"/>
              <a:t>zajmovi</a:t>
            </a:r>
            <a:r>
              <a:rPr lang="en-US" dirty="0" smtClean="0"/>
              <a:t> </a:t>
            </a:r>
            <a:r>
              <a:rPr lang="en-US" dirty="0" err="1" smtClean="0"/>
              <a:t>itd</a:t>
            </a:r>
            <a:r>
              <a:rPr lang="en-US" dirty="0" smtClean="0"/>
              <a:t>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669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Kapitalnim</a:t>
            </a:r>
            <a:r>
              <a:rPr lang="en-US" dirty="0" smtClean="0"/>
              <a:t> </a:t>
            </a:r>
            <a:r>
              <a:rPr lang="en-US" dirty="0" err="1" smtClean="0"/>
              <a:t>dobrima</a:t>
            </a:r>
            <a:r>
              <a:rPr lang="en-US" dirty="0" smtClean="0"/>
              <a:t> </a:t>
            </a:r>
            <a:r>
              <a:rPr lang="en-US" dirty="0" err="1" smtClean="0"/>
              <a:t>trguje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tržištima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, </a:t>
            </a:r>
            <a:r>
              <a:rPr lang="en-US" dirty="0" err="1" smtClean="0"/>
              <a:t>gdje</a:t>
            </a:r>
            <a:r>
              <a:rPr lang="en-US" dirty="0" smtClean="0"/>
              <a:t> se pod </a:t>
            </a:r>
            <a:r>
              <a:rPr lang="en-US" dirty="0" err="1" smtClean="0"/>
              <a:t>djelovanjem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i </a:t>
            </a:r>
            <a:r>
              <a:rPr lang="en-US" dirty="0" err="1" smtClean="0"/>
              <a:t>potražnje</a:t>
            </a:r>
            <a:r>
              <a:rPr lang="en-US" dirty="0" smtClean="0"/>
              <a:t> </a:t>
            </a:r>
            <a:r>
              <a:rPr lang="en-US" dirty="0" err="1" smtClean="0"/>
              <a:t>formira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kapitalnih</a:t>
            </a:r>
            <a:r>
              <a:rPr lang="en-US" dirty="0" smtClean="0"/>
              <a:t> </a:t>
            </a:r>
            <a:r>
              <a:rPr lang="en-US" dirty="0" err="1" smtClean="0"/>
              <a:t>dobara</a:t>
            </a:r>
            <a:endParaRPr lang="en-US" dirty="0" smtClean="0"/>
          </a:p>
          <a:p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vlasnici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</a:t>
            </a:r>
            <a:r>
              <a:rPr lang="en-US" dirty="0" err="1" smtClean="0"/>
              <a:t>dobivaju</a:t>
            </a:r>
            <a:r>
              <a:rPr lang="en-US" dirty="0" smtClean="0"/>
              <a:t> </a:t>
            </a:r>
            <a:r>
              <a:rPr lang="en-US" dirty="0" err="1" smtClean="0"/>
              <a:t>ulaganjem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davanjem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u </a:t>
            </a:r>
            <a:r>
              <a:rPr lang="en-US" dirty="0" err="1" smtClean="0"/>
              <a:t>najam</a:t>
            </a:r>
            <a:r>
              <a:rPr lang="en-US" dirty="0" smtClean="0"/>
              <a:t> </a:t>
            </a:r>
            <a:r>
              <a:rPr lang="en-US" dirty="0" err="1" smtClean="0"/>
              <a:t>naziva</a:t>
            </a:r>
            <a:r>
              <a:rPr lang="en-US" dirty="0" smtClean="0"/>
              <a:t> se </a:t>
            </a:r>
            <a:r>
              <a:rPr lang="en-US" b="1" dirty="0" err="1" smtClean="0"/>
              <a:t>povrat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</a:t>
            </a:r>
            <a:r>
              <a:rPr lang="en-US" b="1" dirty="0" err="1" smtClean="0"/>
              <a:t>kapital</a:t>
            </a:r>
            <a:endParaRPr lang="en-US" b="1" dirty="0"/>
          </a:p>
          <a:p>
            <a:pPr marL="777240" lvl="1" indent="-457200">
              <a:buFont typeface="+mj-lt"/>
              <a:buAutoNum type="alphaLcPeriod"/>
            </a:pPr>
            <a:r>
              <a:rPr lang="en-US" i="1" dirty="0" smtClean="0"/>
              <a:t>Rental</a:t>
            </a:r>
            <a:r>
              <a:rPr lang="en-US" dirty="0" smtClean="0"/>
              <a:t> –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vlasnika</a:t>
            </a:r>
            <a:r>
              <a:rPr lang="en-US" dirty="0" smtClean="0"/>
              <a:t> </a:t>
            </a:r>
            <a:r>
              <a:rPr lang="en-US" dirty="0" err="1" smtClean="0"/>
              <a:t>ostvaren</a:t>
            </a:r>
            <a:r>
              <a:rPr lang="en-US" dirty="0"/>
              <a:t> </a:t>
            </a:r>
            <a:r>
              <a:rPr lang="en-US" dirty="0" err="1" smtClean="0"/>
              <a:t>davanjem</a:t>
            </a:r>
            <a:r>
              <a:rPr lang="en-US" dirty="0" smtClean="0"/>
              <a:t> </a:t>
            </a:r>
            <a:r>
              <a:rPr lang="en-US" dirty="0" err="1" smtClean="0"/>
              <a:t>kapitalnog</a:t>
            </a:r>
            <a:r>
              <a:rPr lang="en-US" dirty="0" smtClean="0"/>
              <a:t> dobra u </a:t>
            </a:r>
            <a:r>
              <a:rPr lang="en-US" dirty="0" err="1" smtClean="0"/>
              <a:t>najam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i="1" dirty="0" err="1" smtClean="0"/>
              <a:t>Kamate</a:t>
            </a:r>
            <a:r>
              <a:rPr lang="en-US" dirty="0" smtClean="0"/>
              <a:t> –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ostvaren</a:t>
            </a:r>
            <a:r>
              <a:rPr lang="en-US" dirty="0" smtClean="0"/>
              <a:t> </a:t>
            </a:r>
            <a:r>
              <a:rPr lang="en-US" dirty="0" err="1" smtClean="0"/>
              <a:t>pozajmljivanjem</a:t>
            </a:r>
            <a:r>
              <a:rPr lang="en-US" dirty="0" smtClean="0"/>
              <a:t> </a:t>
            </a:r>
            <a:r>
              <a:rPr lang="en-US" dirty="0" err="1" smtClean="0"/>
              <a:t>novčanih</a:t>
            </a:r>
            <a:r>
              <a:rPr lang="en-US" dirty="0" smtClean="0"/>
              <a:t> </a:t>
            </a:r>
            <a:r>
              <a:rPr lang="en-US" dirty="0" err="1" smtClean="0"/>
              <a:t>sredstava</a:t>
            </a:r>
            <a:endParaRPr lang="en-US" dirty="0"/>
          </a:p>
          <a:p>
            <a:pPr marL="777240" lvl="1" indent="-457200">
              <a:buFont typeface="+mj-lt"/>
              <a:buAutoNum type="alphaLcPeriod"/>
            </a:pPr>
            <a:r>
              <a:rPr lang="en-US" i="1" dirty="0" err="1" smtClean="0"/>
              <a:t>Profiti</a:t>
            </a:r>
            <a:r>
              <a:rPr lang="en-US" dirty="0" smtClean="0"/>
              <a:t> – </a:t>
            </a:r>
            <a:r>
              <a:rPr lang="en-US" dirty="0" err="1" smtClean="0"/>
              <a:t>naknada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vlasnički</a:t>
            </a:r>
            <a:r>
              <a:rPr lang="en-US" dirty="0" smtClean="0"/>
              <a:t> </a:t>
            </a:r>
            <a:r>
              <a:rPr lang="en-US" dirty="0" err="1" smtClean="0"/>
              <a:t>ulog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i="1" dirty="0" err="1" smtClean="0"/>
              <a:t>Dividende</a:t>
            </a:r>
            <a:r>
              <a:rPr lang="en-US" dirty="0" smtClean="0"/>
              <a:t> – </a:t>
            </a:r>
            <a:r>
              <a:rPr lang="en-US" dirty="0" err="1" smtClean="0"/>
              <a:t>naknada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ulaganje</a:t>
            </a:r>
            <a:r>
              <a:rPr lang="en-US" dirty="0" smtClean="0"/>
              <a:t> </a:t>
            </a:r>
            <a:r>
              <a:rPr lang="en-US" dirty="0" err="1" smtClean="0"/>
              <a:t>novčanih</a:t>
            </a:r>
            <a:r>
              <a:rPr lang="en-US" dirty="0" smtClean="0"/>
              <a:t> </a:t>
            </a:r>
            <a:r>
              <a:rPr lang="en-US" dirty="0" err="1" smtClean="0"/>
              <a:t>sredstava</a:t>
            </a:r>
            <a:r>
              <a:rPr lang="en-US" dirty="0" smtClean="0"/>
              <a:t> u </a:t>
            </a:r>
            <a:r>
              <a:rPr lang="en-US" dirty="0" err="1" smtClean="0"/>
              <a:t>dionice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642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povrata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kapital</a:t>
            </a:r>
            <a:r>
              <a:rPr lang="en-US" dirty="0" smtClean="0"/>
              <a:t> </a:t>
            </a:r>
            <a:r>
              <a:rPr lang="en-US" dirty="0" err="1" smtClean="0"/>
              <a:t>predstavlja</a:t>
            </a:r>
            <a:r>
              <a:rPr lang="en-US" dirty="0" smtClean="0"/>
              <a:t> </a:t>
            </a:r>
            <a:r>
              <a:rPr lang="en-US" dirty="0" err="1" smtClean="0"/>
              <a:t>neto</a:t>
            </a:r>
            <a:r>
              <a:rPr lang="en-US" dirty="0" smtClean="0"/>
              <a:t> </a:t>
            </a:r>
            <a:r>
              <a:rPr lang="en-US" dirty="0" err="1" smtClean="0"/>
              <a:t>godišnji</a:t>
            </a:r>
            <a:r>
              <a:rPr lang="en-US" dirty="0"/>
              <a:t> </a:t>
            </a:r>
            <a:r>
              <a:rPr lang="en-US" dirty="0" err="1" smtClean="0"/>
              <a:t>povrat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ukupnu</a:t>
            </a:r>
            <a:r>
              <a:rPr lang="en-US" dirty="0" smtClean="0"/>
              <a:t> </a:t>
            </a:r>
            <a:r>
              <a:rPr lang="en-US" dirty="0" err="1" smtClean="0"/>
              <a:t>uloženu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</a:t>
            </a:r>
            <a:r>
              <a:rPr lang="en-US" dirty="0" err="1" smtClean="0"/>
              <a:t>izražen</a:t>
            </a:r>
            <a:r>
              <a:rPr lang="en-US" dirty="0" smtClean="0"/>
              <a:t> u </a:t>
            </a:r>
            <a:r>
              <a:rPr lang="en-US" dirty="0" err="1" smtClean="0"/>
              <a:t>postotku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 err="1" smtClean="0"/>
              <a:t>Npr</a:t>
            </a:r>
            <a:r>
              <a:rPr lang="en-US" dirty="0" smtClean="0"/>
              <a:t>.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unajmljenog</a:t>
            </a:r>
            <a:r>
              <a:rPr lang="en-US" dirty="0" smtClean="0"/>
              <a:t> </a:t>
            </a:r>
            <a:r>
              <a:rPr lang="en-US" dirty="0" err="1" smtClean="0"/>
              <a:t>stroja</a:t>
            </a:r>
            <a:r>
              <a:rPr lang="en-US" dirty="0" smtClean="0"/>
              <a:t> = 200’000 </a:t>
            </a:r>
            <a:r>
              <a:rPr lang="en-US" dirty="0" err="1" smtClean="0"/>
              <a:t>kn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Godišnji</a:t>
            </a:r>
            <a:r>
              <a:rPr lang="en-US" dirty="0" smtClean="0"/>
              <a:t> </a:t>
            </a:r>
            <a:r>
              <a:rPr lang="en-US" dirty="0" err="1" smtClean="0"/>
              <a:t>najam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rental = 20’000 </a:t>
            </a:r>
            <a:r>
              <a:rPr lang="en-US" dirty="0" err="1" smtClean="0"/>
              <a:t>kn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Trošak</a:t>
            </a:r>
            <a:r>
              <a:rPr lang="en-US" dirty="0" smtClean="0"/>
              <a:t> </a:t>
            </a:r>
            <a:r>
              <a:rPr lang="en-US" dirty="0" err="1" smtClean="0"/>
              <a:t>održavanja</a:t>
            </a:r>
            <a:r>
              <a:rPr lang="en-US" dirty="0" smtClean="0"/>
              <a:t> = 8’000 </a:t>
            </a:r>
            <a:r>
              <a:rPr lang="en-US" dirty="0" err="1" smtClean="0"/>
              <a:t>kn</a:t>
            </a: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povrata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kapital</a:t>
            </a:r>
            <a:r>
              <a:rPr lang="en-US" dirty="0" smtClean="0"/>
              <a:t> = (</a:t>
            </a:r>
            <a:r>
              <a:rPr lang="en-US" dirty="0" smtClean="0"/>
              <a:t>20’000-8’000)/200’000</a:t>
            </a:r>
            <a:endParaRPr lang="en-US" dirty="0" smtClean="0"/>
          </a:p>
          <a:p>
            <a:pPr marL="0" indent="0">
              <a:buNone/>
            </a:pPr>
            <a:r>
              <a:rPr lang="en-US" dirty="0" err="1"/>
              <a:t>Stopa</a:t>
            </a:r>
            <a:r>
              <a:rPr lang="en-US" dirty="0"/>
              <a:t> </a:t>
            </a:r>
            <a:r>
              <a:rPr lang="en-US" dirty="0" err="1"/>
              <a:t>povrata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 smtClean="0"/>
              <a:t>kapital</a:t>
            </a:r>
            <a:r>
              <a:rPr lang="en-US" dirty="0" smtClean="0"/>
              <a:t> = 0,06 </a:t>
            </a:r>
            <a:r>
              <a:rPr lang="en-US" dirty="0" err="1" smtClean="0"/>
              <a:t>ili</a:t>
            </a:r>
            <a:r>
              <a:rPr lang="en-US" dirty="0" smtClean="0"/>
              <a:t> 6%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8206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Prihod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graničnog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proizvoda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rada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kapitala</a:t>
            </a:r>
            <a:r>
              <a:rPr lang="en-US" sz="2800" b="1" dirty="0"/>
              <a:t> </a:t>
            </a:r>
            <a:r>
              <a:rPr lang="en-US" sz="2800" b="1" dirty="0" smtClean="0"/>
              <a:t>i </a:t>
            </a:r>
            <a:r>
              <a:rPr lang="en-US" sz="2800" b="1" dirty="0" err="1" smtClean="0"/>
              <a:t>prirodnih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resursa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(6. </a:t>
            </a:r>
            <a:r>
              <a:rPr lang="en-US" dirty="0" err="1" smtClean="0"/>
              <a:t>poglavlje</a:t>
            </a:r>
            <a:r>
              <a:rPr lang="en-US" dirty="0" smtClean="0"/>
              <a:t>, “</a:t>
            </a:r>
            <a:r>
              <a:rPr lang="en-US" dirty="0" err="1" smtClean="0"/>
              <a:t>Osnove</a:t>
            </a:r>
            <a:r>
              <a:rPr lang="en-US" dirty="0" smtClean="0"/>
              <a:t> </a:t>
            </a:r>
            <a:r>
              <a:rPr lang="en-US" dirty="0" err="1" smtClean="0"/>
              <a:t>ekonomije</a:t>
            </a:r>
            <a:r>
              <a:rPr lang="en-US" dirty="0" smtClean="0"/>
              <a:t> 1”) – pod </a:t>
            </a:r>
            <a:r>
              <a:rPr lang="en-US" dirty="0" err="1" smtClean="0"/>
              <a:t>utjecajem</a:t>
            </a:r>
            <a:r>
              <a:rPr lang="en-US" dirty="0" smtClean="0"/>
              <a:t> </a:t>
            </a:r>
            <a:r>
              <a:rPr lang="en-US" dirty="0" err="1" smtClean="0"/>
              <a:t>djelovanja</a:t>
            </a:r>
            <a:r>
              <a:rPr lang="en-US" dirty="0" smtClean="0"/>
              <a:t> </a:t>
            </a:r>
            <a:r>
              <a:rPr lang="en-US" b="1" dirty="0" err="1" smtClean="0"/>
              <a:t>zakona</a:t>
            </a:r>
            <a:r>
              <a:rPr lang="en-US" b="1" dirty="0" smtClean="0"/>
              <a:t> </a:t>
            </a:r>
            <a:r>
              <a:rPr lang="en-US" b="1" dirty="0" err="1" smtClean="0"/>
              <a:t>opadajućih</a:t>
            </a:r>
            <a:r>
              <a:rPr lang="en-US" b="1" dirty="0" smtClean="0"/>
              <a:t> </a:t>
            </a:r>
            <a:r>
              <a:rPr lang="en-US" b="1" dirty="0" err="1" smtClean="0"/>
              <a:t>graničnih</a:t>
            </a:r>
            <a:r>
              <a:rPr lang="en-US" b="1" dirty="0" smtClean="0"/>
              <a:t> </a:t>
            </a:r>
            <a:r>
              <a:rPr lang="en-US" b="1" dirty="0" err="1" smtClean="0"/>
              <a:t>prinosa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dirty="0" smtClean="0"/>
              <a:t>, </a:t>
            </a:r>
            <a:r>
              <a:rPr lang="en-US" dirty="0" err="1" smtClean="0"/>
              <a:t>doprinos</a:t>
            </a:r>
            <a:r>
              <a:rPr lang="en-US" dirty="0" smtClean="0"/>
              <a:t> </a:t>
            </a:r>
            <a:r>
              <a:rPr lang="en-US" dirty="0" err="1" smtClean="0"/>
              <a:t>svakog</a:t>
            </a:r>
            <a:r>
              <a:rPr lang="en-US" dirty="0" smtClean="0"/>
              <a:t> </a:t>
            </a:r>
            <a:r>
              <a:rPr lang="en-US" dirty="0" err="1" smtClean="0"/>
              <a:t>dodatnog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r>
              <a:rPr lang="en-US" dirty="0" smtClean="0"/>
              <a:t> se </a:t>
            </a:r>
            <a:r>
              <a:rPr lang="en-US" dirty="0" err="1" smtClean="0"/>
              <a:t>smanjuje</a:t>
            </a:r>
            <a:r>
              <a:rPr lang="en-US" dirty="0" smtClean="0"/>
              <a:t> (</a:t>
            </a:r>
            <a:r>
              <a:rPr lang="en-US" dirty="0" err="1" smtClean="0"/>
              <a:t>kratki</a:t>
            </a:r>
            <a:r>
              <a:rPr lang="en-US" dirty="0" smtClean="0"/>
              <a:t> </a:t>
            </a:r>
            <a:r>
              <a:rPr lang="en-US" dirty="0" err="1" smtClean="0"/>
              <a:t>rok</a:t>
            </a:r>
            <a:r>
              <a:rPr lang="en-US" dirty="0" smtClean="0"/>
              <a:t>) – </a:t>
            </a:r>
            <a:r>
              <a:rPr lang="en-US" b="1" dirty="0" smtClean="0"/>
              <a:t>MP</a:t>
            </a:r>
            <a:r>
              <a:rPr lang="en-US" b="1" baseline="-25000" dirty="0" smtClean="0"/>
              <a:t>L </a:t>
            </a:r>
            <a:r>
              <a:rPr lang="en-US" b="1" dirty="0" smtClean="0"/>
              <a:t>(</a:t>
            </a:r>
            <a:r>
              <a:rPr lang="en-US" b="1" dirty="0" err="1" smtClean="0"/>
              <a:t>granični</a:t>
            </a:r>
            <a:r>
              <a:rPr lang="en-US" b="1" dirty="0" smtClean="0"/>
              <a:t> </a:t>
            </a:r>
            <a:r>
              <a:rPr lang="en-US" b="1" dirty="0" err="1" smtClean="0"/>
              <a:t>proizvod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b="1" dirty="0" smtClean="0"/>
              <a:t>)</a:t>
            </a:r>
            <a:endParaRPr lang="en-US" b="1" baseline="-25000" dirty="0" smtClean="0"/>
          </a:p>
          <a:p>
            <a:r>
              <a:rPr lang="en-US" dirty="0" err="1" smtClean="0"/>
              <a:t>Pomoću</a:t>
            </a:r>
            <a:r>
              <a:rPr lang="en-US" dirty="0" smtClean="0"/>
              <a:t> gore </a:t>
            </a:r>
            <a:r>
              <a:rPr lang="en-US" dirty="0" err="1" smtClean="0"/>
              <a:t>navedenog</a:t>
            </a:r>
            <a:r>
              <a:rPr lang="en-US" dirty="0" smtClean="0"/>
              <a:t> </a:t>
            </a:r>
            <a:r>
              <a:rPr lang="en-US" dirty="0" err="1" smtClean="0"/>
              <a:t>efekta</a:t>
            </a:r>
            <a:r>
              <a:rPr lang="en-US" dirty="0" smtClean="0"/>
              <a:t>, </a:t>
            </a:r>
            <a:r>
              <a:rPr lang="en-US" dirty="0" err="1" smtClean="0"/>
              <a:t>samo</a:t>
            </a:r>
            <a:r>
              <a:rPr lang="en-US" dirty="0" smtClean="0"/>
              <a:t> u </a:t>
            </a:r>
            <a:r>
              <a:rPr lang="en-US" dirty="0" err="1" smtClean="0"/>
              <a:t>dugom</a:t>
            </a:r>
            <a:r>
              <a:rPr lang="en-US" dirty="0" smtClean="0"/>
              <a:t> </a:t>
            </a:r>
            <a:r>
              <a:rPr lang="en-US" dirty="0" err="1" smtClean="0"/>
              <a:t>roku</a:t>
            </a:r>
            <a:r>
              <a:rPr lang="en-US" dirty="0" smtClean="0"/>
              <a:t>, </a:t>
            </a:r>
            <a:r>
              <a:rPr lang="en-US" dirty="0" err="1" smtClean="0"/>
              <a:t>možemo</a:t>
            </a:r>
            <a:r>
              <a:rPr lang="en-US" dirty="0" smtClean="0"/>
              <a:t> </a:t>
            </a:r>
            <a:r>
              <a:rPr lang="en-US" dirty="0" err="1" smtClean="0"/>
              <a:t>analizirati</a:t>
            </a:r>
            <a:r>
              <a:rPr lang="en-US" dirty="0" smtClean="0"/>
              <a:t> i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korištene</a:t>
            </a:r>
            <a:r>
              <a:rPr lang="en-US" dirty="0" smtClean="0"/>
              <a:t> </a:t>
            </a:r>
            <a:r>
              <a:rPr lang="en-US" dirty="0" err="1" smtClean="0"/>
              <a:t>količine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- </a:t>
            </a:r>
            <a:r>
              <a:rPr lang="en-US" b="1" dirty="0" smtClean="0"/>
              <a:t>MP</a:t>
            </a:r>
            <a:r>
              <a:rPr lang="en-US" b="1" baseline="-25000" dirty="0"/>
              <a:t>K</a:t>
            </a:r>
            <a:r>
              <a:rPr lang="en-US" b="1" baseline="-25000" dirty="0" smtClean="0"/>
              <a:t> </a:t>
            </a:r>
            <a:r>
              <a:rPr lang="en-US" b="1" dirty="0"/>
              <a:t>(</a:t>
            </a:r>
            <a:r>
              <a:rPr lang="en-US" b="1" dirty="0" err="1"/>
              <a:t>granični</a:t>
            </a:r>
            <a:r>
              <a:rPr lang="en-US" b="1" dirty="0"/>
              <a:t> </a:t>
            </a:r>
            <a:r>
              <a:rPr lang="en-US" b="1" dirty="0" err="1"/>
              <a:t>proizvod</a:t>
            </a:r>
            <a:r>
              <a:rPr lang="en-US" b="1" dirty="0"/>
              <a:t> </a:t>
            </a:r>
            <a:r>
              <a:rPr lang="en-US" b="1" dirty="0" err="1" smtClean="0"/>
              <a:t>kapitala</a:t>
            </a:r>
            <a:r>
              <a:rPr lang="en-US" b="1" dirty="0" smtClean="0"/>
              <a:t>)</a:t>
            </a:r>
          </a:p>
          <a:p>
            <a:r>
              <a:rPr lang="en-US" dirty="0" err="1" smtClean="0"/>
              <a:t>Tvrtke</a:t>
            </a:r>
            <a:r>
              <a:rPr lang="en-US" dirty="0" smtClean="0"/>
              <a:t> </a:t>
            </a:r>
            <a:r>
              <a:rPr lang="en-US" dirty="0" err="1" smtClean="0"/>
              <a:t>zanima</a:t>
            </a:r>
            <a:r>
              <a:rPr lang="en-US" dirty="0" smtClean="0"/>
              <a:t> </a:t>
            </a:r>
            <a:r>
              <a:rPr lang="en-US" b="1" dirty="0" err="1" smtClean="0"/>
              <a:t>vrijednost</a:t>
            </a:r>
            <a:r>
              <a:rPr lang="en-US" b="1" dirty="0" smtClean="0"/>
              <a:t> </a:t>
            </a:r>
            <a:r>
              <a:rPr lang="en-US" b="1" dirty="0" err="1" smtClean="0"/>
              <a:t>dodatnog</a:t>
            </a:r>
            <a:r>
              <a:rPr lang="en-US" b="1" dirty="0" smtClean="0"/>
              <a:t> </a:t>
            </a:r>
            <a:r>
              <a:rPr lang="en-US" b="1" dirty="0" err="1" smtClean="0"/>
              <a:t>proizvoda</a:t>
            </a:r>
            <a:r>
              <a:rPr lang="en-US" dirty="0" smtClean="0"/>
              <a:t> od </a:t>
            </a:r>
            <a:r>
              <a:rPr lang="en-US" dirty="0" err="1" smtClean="0"/>
              <a:t>dodatnog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dodatne</a:t>
            </a:r>
            <a:r>
              <a:rPr lang="en-US" dirty="0" smtClean="0"/>
              <a:t> </a:t>
            </a:r>
            <a:r>
              <a:rPr lang="en-US" dirty="0" err="1" smtClean="0"/>
              <a:t>jedinice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58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 err="1" smtClean="0"/>
              <a:t>Sada</a:t>
            </a:r>
            <a:r>
              <a:rPr lang="en-US" sz="2800" b="1" dirty="0" err="1" smtClean="0"/>
              <a:t>šnja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vrijednost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imovine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Sada</a:t>
            </a:r>
            <a:r>
              <a:rPr lang="en-US" dirty="0" err="1" smtClean="0"/>
              <a:t>šnja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budućih</a:t>
            </a:r>
            <a:r>
              <a:rPr lang="en-US" dirty="0" smtClean="0"/>
              <a:t> </a:t>
            </a:r>
            <a:r>
              <a:rPr lang="en-US" dirty="0" err="1" smtClean="0"/>
              <a:t>primitaka</a:t>
            </a:r>
            <a:r>
              <a:rPr lang="en-US" dirty="0" smtClean="0"/>
              <a:t> od </a:t>
            </a:r>
            <a:r>
              <a:rPr lang="en-US" dirty="0" err="1" smtClean="0"/>
              <a:t>ulaganja</a:t>
            </a:r>
            <a:r>
              <a:rPr lang="en-US" dirty="0" smtClean="0"/>
              <a:t> </a:t>
            </a:r>
            <a:r>
              <a:rPr lang="en-US" dirty="0" err="1" smtClean="0"/>
              <a:t>imovine</a:t>
            </a:r>
            <a:endParaRPr lang="en-US" dirty="0" smtClean="0"/>
          </a:p>
          <a:p>
            <a:r>
              <a:rPr lang="en-US" dirty="0" err="1" smtClean="0"/>
              <a:t>Budući</a:t>
            </a:r>
            <a:r>
              <a:rPr lang="en-US" dirty="0" smtClean="0"/>
              <a:t> </a:t>
            </a:r>
            <a:r>
              <a:rPr lang="en-US" dirty="0" err="1" smtClean="0"/>
              <a:t>primitci</a:t>
            </a:r>
            <a:r>
              <a:rPr lang="en-US" dirty="0" smtClean="0"/>
              <a:t> </a:t>
            </a:r>
            <a:r>
              <a:rPr lang="en-US" dirty="0" err="1" smtClean="0"/>
              <a:t>pojedincima</a:t>
            </a:r>
            <a:r>
              <a:rPr lang="en-US" dirty="0" smtClean="0"/>
              <a:t> </a:t>
            </a:r>
            <a:r>
              <a:rPr lang="en-US" dirty="0" err="1" smtClean="0"/>
              <a:t>sada</a:t>
            </a:r>
            <a:r>
              <a:rPr lang="en-US" dirty="0" smtClean="0"/>
              <a:t> </a:t>
            </a:r>
            <a:r>
              <a:rPr lang="en-US" dirty="0" err="1" smtClean="0"/>
              <a:t>vrijede</a:t>
            </a:r>
            <a:r>
              <a:rPr lang="en-US" dirty="0" smtClean="0"/>
              <a:t> </a:t>
            </a:r>
            <a:r>
              <a:rPr lang="en-US" dirty="0" err="1" smtClean="0"/>
              <a:t>manje</a:t>
            </a:r>
            <a:r>
              <a:rPr lang="en-US" dirty="0" smtClean="0"/>
              <a:t> od </a:t>
            </a:r>
            <a:r>
              <a:rPr lang="en-US" dirty="0" err="1" smtClean="0"/>
              <a:t>tekućih</a:t>
            </a:r>
            <a:r>
              <a:rPr lang="en-US" dirty="0" smtClean="0"/>
              <a:t> </a:t>
            </a:r>
            <a:r>
              <a:rPr lang="en-US" dirty="0" err="1" smtClean="0"/>
              <a:t>primitaka</a:t>
            </a:r>
            <a:r>
              <a:rPr lang="en-US" dirty="0" smtClean="0"/>
              <a:t>, </a:t>
            </a:r>
            <a:r>
              <a:rPr lang="en-US" dirty="0" err="1" smtClean="0"/>
              <a:t>stoga</a:t>
            </a:r>
            <a:r>
              <a:rPr lang="en-US" dirty="0" smtClean="0"/>
              <a:t> </a:t>
            </a:r>
            <a:r>
              <a:rPr lang="en-US" dirty="0" err="1" smtClean="0"/>
              <a:t>buduće</a:t>
            </a:r>
            <a:r>
              <a:rPr lang="en-US" dirty="0" smtClean="0"/>
              <a:t> </a:t>
            </a:r>
            <a:r>
              <a:rPr lang="en-US" dirty="0" err="1" smtClean="0"/>
              <a:t>primitke</a:t>
            </a:r>
            <a:r>
              <a:rPr lang="en-US" dirty="0" smtClean="0"/>
              <a:t> </a:t>
            </a:r>
            <a:r>
              <a:rPr lang="en-US" dirty="0" err="1" smtClean="0"/>
              <a:t>trebamo</a:t>
            </a:r>
            <a:r>
              <a:rPr lang="en-US" dirty="0" smtClean="0"/>
              <a:t> </a:t>
            </a:r>
            <a:r>
              <a:rPr lang="en-US" i="1" dirty="0" err="1" smtClean="0"/>
              <a:t>diskontirati</a:t>
            </a:r>
            <a:r>
              <a:rPr lang="en-US" dirty="0" smtClean="0"/>
              <a:t> u </a:t>
            </a:r>
            <a:r>
              <a:rPr lang="en-US" dirty="0" err="1" smtClean="0"/>
              <a:t>odnosu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sadašnjost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i="1" dirty="0" smtClean="0"/>
              <a:t>V</a:t>
            </a:r>
            <a:r>
              <a:rPr lang="en-US" dirty="0" smtClean="0"/>
              <a:t> = </a:t>
            </a:r>
            <a:r>
              <a:rPr lang="en-US" dirty="0" err="1" smtClean="0"/>
              <a:t>sada</a:t>
            </a:r>
            <a:r>
              <a:rPr lang="en-US" dirty="0" err="1" smtClean="0"/>
              <a:t>šnja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, </a:t>
            </a:r>
            <a:r>
              <a:rPr lang="en-US" i="1" dirty="0" smtClean="0"/>
              <a:t>i</a:t>
            </a:r>
            <a:r>
              <a:rPr lang="en-US" dirty="0" smtClean="0"/>
              <a:t> = </a:t>
            </a:r>
            <a:r>
              <a:rPr lang="en-US" dirty="0" err="1" smtClean="0"/>
              <a:t>kamatna</a:t>
            </a:r>
            <a:r>
              <a:rPr lang="en-US" dirty="0" smtClean="0"/>
              <a:t> </a:t>
            </a:r>
            <a:r>
              <a:rPr lang="en-US" dirty="0" err="1" smtClean="0"/>
              <a:t>stopa</a:t>
            </a:r>
            <a:r>
              <a:rPr lang="en-US" dirty="0" smtClean="0"/>
              <a:t>, </a:t>
            </a:r>
            <a:r>
              <a:rPr lang="en-US" i="1" dirty="0" smtClean="0"/>
              <a:t>N</a:t>
            </a:r>
            <a:r>
              <a:rPr lang="en-US" i="1" baseline="-25000" dirty="0" smtClean="0"/>
              <a:t>1</a:t>
            </a:r>
            <a:r>
              <a:rPr lang="en-US" dirty="0" smtClean="0"/>
              <a:t> = </a:t>
            </a:r>
            <a:r>
              <a:rPr lang="en-US" dirty="0" err="1" smtClean="0"/>
              <a:t>neto</a:t>
            </a:r>
            <a:r>
              <a:rPr lang="en-US" dirty="0" smtClean="0"/>
              <a:t> </a:t>
            </a:r>
            <a:r>
              <a:rPr lang="en-US" dirty="0" err="1" smtClean="0"/>
              <a:t>primitak</a:t>
            </a:r>
            <a:r>
              <a:rPr lang="en-US" dirty="0" smtClean="0"/>
              <a:t> u </a:t>
            </a:r>
            <a:r>
              <a:rPr lang="en-US" dirty="0" err="1" smtClean="0"/>
              <a:t>prvom</a:t>
            </a:r>
            <a:r>
              <a:rPr lang="en-US" dirty="0" smtClean="0"/>
              <a:t> </a:t>
            </a:r>
            <a:r>
              <a:rPr lang="en-US" dirty="0" err="1" smtClean="0"/>
              <a:t>razdoblju</a:t>
            </a:r>
            <a:r>
              <a:rPr lang="en-US" dirty="0" smtClean="0"/>
              <a:t>, … , </a:t>
            </a:r>
            <a:r>
              <a:rPr lang="en-US" i="1" dirty="0" smtClean="0"/>
              <a:t>t</a:t>
            </a:r>
            <a:r>
              <a:rPr lang="en-US" dirty="0" smtClean="0"/>
              <a:t> = </a:t>
            </a:r>
            <a:r>
              <a:rPr lang="en-US" dirty="0" err="1" smtClean="0"/>
              <a:t>vrijeme</a:t>
            </a:r>
            <a:endParaRPr lang="en-US" dirty="0" smtClean="0"/>
          </a:p>
          <a:p>
            <a:pPr lvl="3"/>
            <a:endParaRPr lang="en-US" dirty="0"/>
          </a:p>
          <a:p>
            <a:pPr marL="1143000" lvl="4" indent="0">
              <a:buNone/>
            </a:pPr>
            <a:r>
              <a:rPr lang="en-US" sz="2400" dirty="0" smtClean="0"/>
              <a:t>= </a:t>
            </a:r>
            <a:r>
              <a:rPr lang="en-US" sz="2400" dirty="0" err="1" smtClean="0"/>
              <a:t>diskontni</a:t>
            </a:r>
            <a:r>
              <a:rPr lang="en-US" sz="2400" dirty="0" smtClean="0"/>
              <a:t> </a:t>
            </a:r>
            <a:r>
              <a:rPr lang="en-US" sz="2400" dirty="0" err="1" smtClean="0"/>
              <a:t>faktor</a:t>
            </a:r>
            <a:endParaRPr lang="en-US" sz="2400" dirty="0" smtClean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479067"/>
              </p:ext>
            </p:extLst>
          </p:nvPr>
        </p:nvGraphicFramePr>
        <p:xfrm>
          <a:off x="2635398" y="3347837"/>
          <a:ext cx="3873314" cy="824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" name="Equation" r:id="rId3" imgW="1968500" imgH="419100" progId="Equation.3">
                  <p:embed/>
                </p:oleObj>
              </mc:Choice>
              <mc:Fallback>
                <p:oleObj name="Equation" r:id="rId3" imgW="19685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35398" y="3347837"/>
                        <a:ext cx="3873314" cy="824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63116"/>
              </p:ext>
            </p:extLst>
          </p:nvPr>
        </p:nvGraphicFramePr>
        <p:xfrm>
          <a:off x="1079481" y="4992887"/>
          <a:ext cx="790161" cy="7669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" name="Equation" r:id="rId5" imgW="431800" imgH="419100" progId="Equation.3">
                  <p:embed/>
                </p:oleObj>
              </mc:Choice>
              <mc:Fallback>
                <p:oleObj name="Equation" r:id="rId5" imgW="4318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9481" y="4992887"/>
                        <a:ext cx="790161" cy="7669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7387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Primjer</a:t>
            </a:r>
            <a:r>
              <a:rPr lang="en-US" dirty="0" smtClean="0"/>
              <a:t>: </a:t>
            </a:r>
            <a:r>
              <a:rPr lang="en-US" dirty="0" err="1" smtClean="0"/>
              <a:t>Neto</a:t>
            </a:r>
            <a:r>
              <a:rPr lang="en-US" dirty="0" smtClean="0"/>
              <a:t> </a:t>
            </a:r>
            <a:r>
              <a:rPr lang="en-US" dirty="0" err="1" smtClean="0"/>
              <a:t>primitak</a:t>
            </a:r>
            <a:r>
              <a:rPr lang="en-US" dirty="0" smtClean="0"/>
              <a:t> od </a:t>
            </a:r>
            <a:r>
              <a:rPr lang="en-US" dirty="0" err="1" smtClean="0"/>
              <a:t>iznajmljivanja</a:t>
            </a:r>
            <a:r>
              <a:rPr lang="en-US" dirty="0" smtClean="0"/>
              <a:t> </a:t>
            </a:r>
            <a:r>
              <a:rPr lang="en-US" dirty="0" err="1" smtClean="0"/>
              <a:t>zgrade</a:t>
            </a:r>
            <a:r>
              <a:rPr lang="en-US" dirty="0" smtClean="0"/>
              <a:t> </a:t>
            </a:r>
            <a:r>
              <a:rPr lang="en-US" dirty="0" err="1" smtClean="0"/>
              <a:t>prve</a:t>
            </a:r>
            <a:r>
              <a:rPr lang="en-US" dirty="0" smtClean="0"/>
              <a:t> i </a:t>
            </a:r>
            <a:r>
              <a:rPr lang="en-US" dirty="0" err="1" smtClean="0"/>
              <a:t>druge</a:t>
            </a:r>
            <a:r>
              <a:rPr lang="en-US" dirty="0" smtClean="0"/>
              <a:t> </a:t>
            </a:r>
            <a:r>
              <a:rPr lang="en-US" dirty="0" err="1" smtClean="0"/>
              <a:t>godine</a:t>
            </a:r>
            <a:r>
              <a:rPr lang="en-US" dirty="0" smtClean="0"/>
              <a:t> </a:t>
            </a:r>
            <a:r>
              <a:rPr lang="en-US" dirty="0" err="1" smtClean="0"/>
              <a:t>iznosi</a:t>
            </a:r>
            <a:r>
              <a:rPr lang="en-US" dirty="0" smtClean="0"/>
              <a:t> 10’000 </a:t>
            </a:r>
            <a:r>
              <a:rPr lang="en-US" dirty="0" err="1" smtClean="0"/>
              <a:t>kn</a:t>
            </a:r>
            <a:r>
              <a:rPr lang="en-US" dirty="0" smtClean="0"/>
              <a:t>, a </a:t>
            </a:r>
            <a:r>
              <a:rPr lang="en-US" dirty="0" err="1" smtClean="0"/>
              <a:t>tre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godine</a:t>
            </a:r>
            <a:r>
              <a:rPr lang="en-US" dirty="0" smtClean="0"/>
              <a:t> 11’000 </a:t>
            </a:r>
            <a:r>
              <a:rPr lang="en-US" dirty="0" err="1" smtClean="0"/>
              <a:t>kn</a:t>
            </a:r>
            <a:r>
              <a:rPr lang="en-US" dirty="0" smtClean="0"/>
              <a:t>,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godišnju</a:t>
            </a:r>
            <a:r>
              <a:rPr lang="en-US" dirty="0" smtClean="0"/>
              <a:t> </a:t>
            </a:r>
            <a:r>
              <a:rPr lang="en-US" dirty="0" err="1" smtClean="0"/>
              <a:t>kamatnu</a:t>
            </a:r>
            <a:r>
              <a:rPr lang="en-US" dirty="0" smtClean="0"/>
              <a:t> </a:t>
            </a:r>
            <a:r>
              <a:rPr lang="en-US" dirty="0" err="1" smtClean="0"/>
              <a:t>stopu</a:t>
            </a:r>
            <a:r>
              <a:rPr lang="en-US" dirty="0" smtClean="0"/>
              <a:t> od 6% (0,06)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Poseban</a:t>
            </a:r>
            <a:r>
              <a:rPr lang="en-US" dirty="0" smtClean="0"/>
              <a:t> </a:t>
            </a:r>
            <a:r>
              <a:rPr lang="en-US" dirty="0" err="1" smtClean="0"/>
              <a:t>slučaj</a:t>
            </a:r>
            <a:r>
              <a:rPr lang="en-US" dirty="0" smtClean="0"/>
              <a:t> </a:t>
            </a:r>
            <a:r>
              <a:rPr lang="en-US" dirty="0" err="1" smtClean="0"/>
              <a:t>kapitalnog</a:t>
            </a:r>
            <a:r>
              <a:rPr lang="en-US" dirty="0" smtClean="0"/>
              <a:t> dobra: </a:t>
            </a:r>
            <a:r>
              <a:rPr lang="en-US" b="1" dirty="0" err="1" smtClean="0"/>
              <a:t>imovina</a:t>
            </a:r>
            <a:r>
              <a:rPr lang="en-US" b="1" dirty="0" smtClean="0"/>
              <a:t> s </a:t>
            </a:r>
            <a:r>
              <a:rPr lang="en-US" b="1" dirty="0" err="1" smtClean="0"/>
              <a:t>vječnom</a:t>
            </a:r>
            <a:r>
              <a:rPr lang="en-US" b="1" dirty="0" smtClean="0"/>
              <a:t> </a:t>
            </a:r>
            <a:r>
              <a:rPr lang="en-US" b="1" dirty="0" err="1" smtClean="0"/>
              <a:t>rentom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Primjer</a:t>
            </a:r>
            <a:r>
              <a:rPr lang="en-US" dirty="0" smtClean="0"/>
              <a:t>: </a:t>
            </a:r>
            <a:r>
              <a:rPr lang="en-US" dirty="0" err="1" smtClean="0"/>
              <a:t>Beskonačno</a:t>
            </a:r>
            <a:r>
              <a:rPr lang="en-US" dirty="0" smtClean="0"/>
              <a:t> </a:t>
            </a:r>
            <a:r>
              <a:rPr lang="en-US" dirty="0" err="1" smtClean="0"/>
              <a:t>dugo</a:t>
            </a:r>
            <a:r>
              <a:rPr lang="en-US" dirty="0" smtClean="0"/>
              <a:t> </a:t>
            </a:r>
            <a:r>
              <a:rPr lang="en-US" dirty="0" err="1" smtClean="0"/>
              <a:t>ćemo</a:t>
            </a:r>
            <a:r>
              <a:rPr lang="en-US" dirty="0" smtClean="0"/>
              <a:t> </a:t>
            </a:r>
            <a:r>
              <a:rPr lang="en-US" dirty="0" err="1" smtClean="0"/>
              <a:t>dobivati</a:t>
            </a:r>
            <a:r>
              <a:rPr lang="en-US" dirty="0" smtClean="0"/>
              <a:t> 10’000 </a:t>
            </a:r>
            <a:r>
              <a:rPr lang="en-US" dirty="0" err="1" smtClean="0"/>
              <a:t>kn</a:t>
            </a:r>
            <a:r>
              <a:rPr lang="en-US" dirty="0" smtClean="0"/>
              <a:t> </a:t>
            </a:r>
            <a:r>
              <a:rPr lang="en-US" dirty="0" err="1" smtClean="0"/>
              <a:t>godišnje</a:t>
            </a:r>
            <a:r>
              <a:rPr lang="en-US" dirty="0" smtClean="0"/>
              <a:t>, a </a:t>
            </a:r>
            <a:r>
              <a:rPr lang="en-US" dirty="0" err="1" smtClean="0"/>
              <a:t>tržišna</a:t>
            </a:r>
            <a:r>
              <a:rPr lang="en-US" dirty="0" smtClean="0"/>
              <a:t> </a:t>
            </a:r>
            <a:r>
              <a:rPr lang="en-US" dirty="0" err="1" smtClean="0"/>
              <a:t>kamatna</a:t>
            </a:r>
            <a:r>
              <a:rPr lang="en-US" dirty="0" smtClean="0"/>
              <a:t> </a:t>
            </a:r>
            <a:r>
              <a:rPr lang="en-US" dirty="0" err="1" smtClean="0"/>
              <a:t>stopa</a:t>
            </a:r>
            <a:r>
              <a:rPr lang="en-US" dirty="0" smtClean="0"/>
              <a:t> je 5% (0,05)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584232"/>
              </p:ext>
            </p:extLst>
          </p:nvPr>
        </p:nvGraphicFramePr>
        <p:xfrm>
          <a:off x="762000" y="2176862"/>
          <a:ext cx="7180816" cy="925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Equation" r:id="rId3" imgW="3251200" imgH="419100" progId="Equation.3">
                  <p:embed/>
                </p:oleObj>
              </mc:Choice>
              <mc:Fallback>
                <p:oleObj name="Equation" r:id="rId3" imgW="32512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" y="2176862"/>
                        <a:ext cx="7180816" cy="925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628120"/>
              </p:ext>
            </p:extLst>
          </p:nvPr>
        </p:nvGraphicFramePr>
        <p:xfrm>
          <a:off x="3085430" y="5297412"/>
          <a:ext cx="2517597" cy="755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Equation" r:id="rId5" imgW="1397000" imgH="419100" progId="Equation.3">
                  <p:embed/>
                </p:oleObj>
              </mc:Choice>
              <mc:Fallback>
                <p:oleObj name="Equation" r:id="rId5" imgW="13970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85430" y="5297412"/>
                        <a:ext cx="2517597" cy="755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6948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err="1" smtClean="0"/>
              <a:t>Financiranje</a:t>
            </a:r>
            <a:r>
              <a:rPr lang="en-US" b="1" dirty="0" smtClean="0"/>
              <a:t> </a:t>
            </a:r>
            <a:r>
              <a:rPr lang="en-US" b="1" dirty="0" err="1" smtClean="0"/>
              <a:t>kapitalnih</a:t>
            </a:r>
            <a:r>
              <a:rPr lang="en-US" b="1" dirty="0" smtClean="0"/>
              <a:t> </a:t>
            </a:r>
            <a:r>
              <a:rPr lang="en-US" b="1" dirty="0" err="1" smtClean="0"/>
              <a:t>dobara</a:t>
            </a:r>
            <a:endParaRPr lang="en-US" b="1" dirty="0" smtClean="0"/>
          </a:p>
          <a:p>
            <a:pPr marL="0" indent="0">
              <a:buNone/>
            </a:pPr>
            <a:endParaRPr lang="en-US" sz="2800" dirty="0"/>
          </a:p>
          <a:p>
            <a:r>
              <a:rPr lang="en-US" b="1" dirty="0" err="1" smtClean="0"/>
              <a:t>Financijska</a:t>
            </a:r>
            <a:r>
              <a:rPr lang="en-US" b="1" dirty="0" smtClean="0"/>
              <a:t> </a:t>
            </a:r>
            <a:r>
              <a:rPr lang="en-US" b="1" dirty="0" err="1" smtClean="0"/>
              <a:t>imovina</a:t>
            </a:r>
            <a:r>
              <a:rPr lang="en-US" dirty="0" smtClean="0"/>
              <a:t> – </a:t>
            </a:r>
            <a:r>
              <a:rPr lang="en-US" dirty="0" err="1" smtClean="0"/>
              <a:t>gotovina</a:t>
            </a:r>
            <a:r>
              <a:rPr lang="en-US" dirty="0" smtClean="0"/>
              <a:t>, </a:t>
            </a:r>
            <a:r>
              <a:rPr lang="en-US" dirty="0" err="1" smtClean="0"/>
              <a:t>štedni</a:t>
            </a:r>
            <a:r>
              <a:rPr lang="en-US" dirty="0" smtClean="0"/>
              <a:t> </a:t>
            </a:r>
            <a:r>
              <a:rPr lang="en-US" dirty="0" err="1" smtClean="0"/>
              <a:t>računi</a:t>
            </a:r>
            <a:r>
              <a:rPr lang="en-US" dirty="0" smtClean="0"/>
              <a:t>, </a:t>
            </a:r>
            <a:r>
              <a:rPr lang="en-US" dirty="0" err="1" smtClean="0"/>
              <a:t>mirovinski</a:t>
            </a:r>
            <a:r>
              <a:rPr lang="en-US" dirty="0" smtClean="0"/>
              <a:t> </a:t>
            </a:r>
            <a:r>
              <a:rPr lang="en-US" dirty="0" err="1" smtClean="0"/>
              <a:t>fondovi</a:t>
            </a:r>
            <a:r>
              <a:rPr lang="en-US" dirty="0" smtClean="0"/>
              <a:t>, </a:t>
            </a:r>
            <a:r>
              <a:rPr lang="en-US" dirty="0" err="1" smtClean="0"/>
              <a:t>obveznice</a:t>
            </a:r>
            <a:r>
              <a:rPr lang="en-US" dirty="0" smtClean="0"/>
              <a:t> i </a:t>
            </a:r>
            <a:r>
              <a:rPr lang="en-US" dirty="0" err="1" smtClean="0"/>
              <a:t>dionice</a:t>
            </a:r>
            <a:endParaRPr lang="en-US" dirty="0" smtClean="0"/>
          </a:p>
          <a:p>
            <a:r>
              <a:rPr lang="en-US" dirty="0" err="1" smtClean="0"/>
              <a:t>Banke</a:t>
            </a:r>
            <a:r>
              <a:rPr lang="en-US" dirty="0" smtClean="0"/>
              <a:t>, </a:t>
            </a:r>
            <a:r>
              <a:rPr lang="en-US" dirty="0" err="1" smtClean="0"/>
              <a:t>osiguravajuće</a:t>
            </a:r>
            <a:r>
              <a:rPr lang="en-US" dirty="0" smtClean="0"/>
              <a:t> </a:t>
            </a:r>
            <a:r>
              <a:rPr lang="en-US" dirty="0" err="1" smtClean="0"/>
              <a:t>kuće</a:t>
            </a:r>
            <a:r>
              <a:rPr lang="en-US" dirty="0" smtClean="0"/>
              <a:t>, </a:t>
            </a:r>
            <a:r>
              <a:rPr lang="en-US" dirty="0" err="1" smtClean="0"/>
              <a:t>investicijski</a:t>
            </a:r>
            <a:r>
              <a:rPr lang="en-US" dirty="0" smtClean="0"/>
              <a:t> i </a:t>
            </a:r>
            <a:r>
              <a:rPr lang="en-US" dirty="0" err="1" smtClean="0"/>
              <a:t>mirovinski</a:t>
            </a:r>
            <a:r>
              <a:rPr lang="en-US" dirty="0" smtClean="0"/>
              <a:t> </a:t>
            </a:r>
            <a:r>
              <a:rPr lang="en-US" dirty="0" err="1" smtClean="0"/>
              <a:t>fondovi</a:t>
            </a:r>
            <a:r>
              <a:rPr lang="en-US" dirty="0" smtClean="0"/>
              <a:t> </a:t>
            </a:r>
            <a:r>
              <a:rPr lang="en-US" dirty="0" err="1" smtClean="0"/>
              <a:t>bave</a:t>
            </a:r>
            <a:r>
              <a:rPr lang="en-US" dirty="0" smtClean="0"/>
              <a:t> se </a:t>
            </a:r>
            <a:r>
              <a:rPr lang="en-US" dirty="0" err="1" smtClean="0"/>
              <a:t>prikupljanjem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 </a:t>
            </a:r>
            <a:r>
              <a:rPr lang="en-US" dirty="0" err="1" smtClean="0"/>
              <a:t>onih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štede</a:t>
            </a:r>
            <a:r>
              <a:rPr lang="en-US" dirty="0" smtClean="0"/>
              <a:t> i </a:t>
            </a:r>
            <a:r>
              <a:rPr lang="en-US" dirty="0" err="1" smtClean="0"/>
              <a:t>plasiraju</a:t>
            </a:r>
            <a:r>
              <a:rPr lang="en-US" dirty="0" smtClean="0"/>
              <a:t> </a:t>
            </a:r>
            <a:r>
              <a:rPr lang="en-US" dirty="0" err="1" smtClean="0"/>
              <a:t>ih</a:t>
            </a:r>
            <a:r>
              <a:rPr lang="en-US" dirty="0" smtClean="0"/>
              <a:t> </a:t>
            </a:r>
            <a:r>
              <a:rPr lang="en-US" dirty="0" err="1" smtClean="0"/>
              <a:t>dalje</a:t>
            </a:r>
            <a:r>
              <a:rPr lang="en-US" dirty="0" smtClean="0"/>
              <a:t> </a:t>
            </a:r>
            <a:r>
              <a:rPr lang="en-US" dirty="0" err="1" smtClean="0"/>
              <a:t>onima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/>
              <a:t> </a:t>
            </a:r>
            <a:r>
              <a:rPr lang="en-US" dirty="0" err="1" smtClean="0"/>
              <a:t>investiraju</a:t>
            </a:r>
            <a:r>
              <a:rPr lang="en-US" dirty="0" smtClean="0"/>
              <a:t> i </a:t>
            </a:r>
            <a:r>
              <a:rPr lang="en-US" dirty="0" err="1" smtClean="0"/>
              <a:t>kupuju</a:t>
            </a:r>
            <a:r>
              <a:rPr lang="en-US" dirty="0" smtClean="0"/>
              <a:t> </a:t>
            </a:r>
            <a:r>
              <a:rPr lang="en-US" dirty="0" err="1" smtClean="0"/>
              <a:t>kapitalna</a:t>
            </a:r>
            <a:r>
              <a:rPr lang="en-US" dirty="0" smtClean="0"/>
              <a:t> dobra</a:t>
            </a:r>
          </a:p>
          <a:p>
            <a:r>
              <a:rPr lang="en-US" dirty="0" err="1" smtClean="0"/>
              <a:t>Svi</a:t>
            </a:r>
            <a:r>
              <a:rPr lang="en-US" dirty="0" smtClean="0"/>
              <a:t> </a:t>
            </a:r>
            <a:r>
              <a:rPr lang="en-US" dirty="0" err="1" smtClean="0"/>
              <a:t>ti</a:t>
            </a:r>
            <a:r>
              <a:rPr lang="en-US" dirty="0" smtClean="0"/>
              <a:t> </a:t>
            </a:r>
            <a:r>
              <a:rPr lang="en-US" dirty="0" err="1" smtClean="0"/>
              <a:t>financijski</a:t>
            </a:r>
            <a:r>
              <a:rPr lang="en-US" dirty="0" smtClean="0"/>
              <a:t> </a:t>
            </a:r>
            <a:r>
              <a:rPr lang="en-US" dirty="0" err="1" smtClean="0"/>
              <a:t>intermedijatori</a:t>
            </a:r>
            <a:r>
              <a:rPr lang="en-US" dirty="0" smtClean="0"/>
              <a:t> </a:t>
            </a:r>
            <a:r>
              <a:rPr lang="en-US" dirty="0" err="1" smtClean="0"/>
              <a:t>žele</a:t>
            </a:r>
            <a:r>
              <a:rPr lang="en-US" dirty="0" smtClean="0"/>
              <a:t> u </a:t>
            </a:r>
            <a:r>
              <a:rPr lang="en-US" dirty="0" err="1" smtClean="0"/>
              <a:t>procesu</a:t>
            </a:r>
            <a:r>
              <a:rPr lang="en-US" dirty="0" smtClean="0"/>
              <a:t> </a:t>
            </a:r>
            <a:r>
              <a:rPr lang="en-US" dirty="0" err="1" smtClean="0"/>
              <a:t>zaraditi</a:t>
            </a:r>
            <a:r>
              <a:rPr lang="en-US" dirty="0" smtClean="0"/>
              <a:t>, to </a:t>
            </a:r>
            <a:r>
              <a:rPr lang="en-US" dirty="0" err="1" smtClean="0"/>
              <a:t>čine</a:t>
            </a:r>
            <a:r>
              <a:rPr lang="en-US" dirty="0" smtClean="0"/>
              <a:t>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pomoć</a:t>
            </a:r>
            <a:r>
              <a:rPr lang="en-US" dirty="0" smtClean="0"/>
              <a:t> </a:t>
            </a:r>
            <a:r>
              <a:rPr lang="en-US" dirty="0" err="1" smtClean="0"/>
              <a:t>kamata</a:t>
            </a:r>
            <a:r>
              <a:rPr lang="en-US" dirty="0" smtClean="0"/>
              <a:t>: </a:t>
            </a:r>
            <a:r>
              <a:rPr lang="en-US" i="1" dirty="0" err="1" smtClean="0"/>
              <a:t>aktivne</a:t>
            </a:r>
            <a:r>
              <a:rPr lang="en-US" i="1" dirty="0" smtClean="0"/>
              <a:t> </a:t>
            </a:r>
            <a:r>
              <a:rPr lang="en-US" i="1" dirty="0" err="1" smtClean="0"/>
              <a:t>kamate</a:t>
            </a:r>
            <a:r>
              <a:rPr lang="en-US" dirty="0" smtClean="0"/>
              <a:t> – </a:t>
            </a:r>
            <a:r>
              <a:rPr lang="en-US" dirty="0" err="1" smtClean="0"/>
              <a:t>kamate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posuđena</a:t>
            </a:r>
            <a:r>
              <a:rPr lang="en-US" dirty="0" smtClean="0"/>
              <a:t> </a:t>
            </a:r>
            <a:r>
              <a:rPr lang="en-US" dirty="0" err="1" smtClean="0"/>
              <a:t>sredstva</a:t>
            </a:r>
            <a:r>
              <a:rPr lang="en-US" dirty="0" smtClean="0"/>
              <a:t>; </a:t>
            </a:r>
            <a:r>
              <a:rPr lang="en-US" i="1" dirty="0" err="1" smtClean="0"/>
              <a:t>pasivne</a:t>
            </a:r>
            <a:r>
              <a:rPr lang="en-US" i="1" dirty="0" smtClean="0"/>
              <a:t> </a:t>
            </a:r>
            <a:r>
              <a:rPr lang="en-US" i="1" dirty="0" err="1" smtClean="0"/>
              <a:t>kamate</a:t>
            </a:r>
            <a:r>
              <a:rPr lang="en-US" dirty="0" smtClean="0"/>
              <a:t> – </a:t>
            </a:r>
            <a:r>
              <a:rPr lang="en-US" dirty="0" err="1" smtClean="0"/>
              <a:t>kamate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štednju</a:t>
            </a:r>
            <a:endParaRPr lang="en-US" dirty="0" smtClean="0"/>
          </a:p>
          <a:p>
            <a:r>
              <a:rPr lang="en-US" b="1" dirty="0" err="1" smtClean="0"/>
              <a:t>Štednja</a:t>
            </a:r>
            <a:r>
              <a:rPr lang="en-US" dirty="0" smtClean="0"/>
              <a:t> je </a:t>
            </a:r>
            <a:r>
              <a:rPr lang="en-US" dirty="0" err="1" smtClean="0"/>
              <a:t>glavni</a:t>
            </a:r>
            <a:r>
              <a:rPr lang="en-US" dirty="0" smtClean="0"/>
              <a:t> </a:t>
            </a:r>
            <a:r>
              <a:rPr lang="en-US" dirty="0" err="1" smtClean="0"/>
              <a:t>izvor</a:t>
            </a:r>
            <a:r>
              <a:rPr lang="en-US" dirty="0" smtClean="0"/>
              <a:t> </a:t>
            </a:r>
            <a:r>
              <a:rPr lang="en-US" dirty="0" err="1" smtClean="0"/>
              <a:t>akumulacije</a:t>
            </a:r>
            <a:r>
              <a:rPr lang="en-US" dirty="0" smtClean="0"/>
              <a:t> </a:t>
            </a:r>
            <a:r>
              <a:rPr lang="en-US" dirty="0" err="1" smtClean="0"/>
              <a:t>financijskih</a:t>
            </a:r>
            <a:r>
              <a:rPr lang="en-US" dirty="0" smtClean="0"/>
              <a:t> </a:t>
            </a:r>
            <a:r>
              <a:rPr lang="en-US" dirty="0" err="1" smtClean="0"/>
              <a:t>sredstava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68922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Tr</a:t>
            </a:r>
            <a:r>
              <a:rPr lang="en-US" sz="2800" b="1" dirty="0" err="1" smtClean="0"/>
              <a:t>žište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kapitala</a:t>
            </a:r>
            <a:r>
              <a:rPr lang="en-US" sz="2800" b="1" dirty="0" smtClean="0"/>
              <a:t> – </a:t>
            </a:r>
            <a:r>
              <a:rPr lang="en-US" sz="2800" b="1" dirty="0" err="1" smtClean="0"/>
              <a:t>određivanje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kamatnjaka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Ponuda</a:t>
            </a:r>
            <a:r>
              <a:rPr lang="en-US" dirty="0" smtClean="0"/>
              <a:t> i </a:t>
            </a:r>
            <a:r>
              <a:rPr lang="en-US" dirty="0" err="1" smtClean="0"/>
              <a:t>potra</a:t>
            </a:r>
            <a:r>
              <a:rPr lang="en-US" dirty="0" err="1" smtClean="0"/>
              <a:t>žnja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kapitalom</a:t>
            </a:r>
            <a:r>
              <a:rPr lang="en-US" dirty="0"/>
              <a:t> </a:t>
            </a:r>
            <a:r>
              <a:rPr lang="en-US" dirty="0" err="1" smtClean="0"/>
              <a:t>uravnotežuju</a:t>
            </a:r>
            <a:r>
              <a:rPr lang="en-US" dirty="0" smtClean="0"/>
              <a:t> se </a:t>
            </a:r>
            <a:r>
              <a:rPr lang="en-US" dirty="0" err="1" smtClean="0"/>
              <a:t>ravnotežnom</a:t>
            </a:r>
            <a:r>
              <a:rPr lang="en-US" dirty="0" smtClean="0"/>
              <a:t> </a:t>
            </a:r>
            <a:r>
              <a:rPr lang="en-US" dirty="0" err="1" smtClean="0"/>
              <a:t>cijenom</a:t>
            </a:r>
            <a:r>
              <a:rPr lang="en-US" dirty="0" smtClean="0"/>
              <a:t> – </a:t>
            </a:r>
            <a:r>
              <a:rPr lang="en-US" i="1" dirty="0" err="1" smtClean="0"/>
              <a:t>kamatnjakom</a:t>
            </a:r>
            <a:endParaRPr lang="en-US" i="1" dirty="0" smtClean="0"/>
          </a:p>
          <a:p>
            <a:r>
              <a:rPr lang="en-US" dirty="0" err="1" smtClean="0"/>
              <a:t>Poduze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odlučuje</a:t>
            </a:r>
            <a:r>
              <a:rPr lang="en-US" dirty="0" smtClean="0"/>
              <a:t> </a:t>
            </a:r>
            <a:r>
              <a:rPr lang="en-US" dirty="0" err="1" smtClean="0"/>
              <a:t>hoće</a:t>
            </a:r>
            <a:r>
              <a:rPr lang="en-US" dirty="0" smtClean="0"/>
              <a:t> li </a:t>
            </a:r>
            <a:r>
              <a:rPr lang="en-US" dirty="0" err="1" smtClean="0"/>
              <a:t>kupiti</a:t>
            </a:r>
            <a:r>
              <a:rPr lang="en-US" dirty="0" smtClean="0"/>
              <a:t> </a:t>
            </a:r>
            <a:r>
              <a:rPr lang="en-US" dirty="0" err="1" smtClean="0"/>
              <a:t>kapitalno</a:t>
            </a:r>
            <a:r>
              <a:rPr lang="en-US" dirty="0" smtClean="0"/>
              <a:t> </a:t>
            </a:r>
            <a:r>
              <a:rPr lang="en-US" dirty="0" err="1" smtClean="0"/>
              <a:t>dobro</a:t>
            </a:r>
            <a:r>
              <a:rPr lang="en-US" dirty="0" smtClean="0"/>
              <a:t> </a:t>
            </a:r>
            <a:r>
              <a:rPr lang="en-US" dirty="0" err="1" smtClean="0"/>
              <a:t>uspoređujući</a:t>
            </a:r>
            <a:r>
              <a:rPr lang="en-US" dirty="0" smtClean="0"/>
              <a:t> </a:t>
            </a:r>
            <a:r>
              <a:rPr lang="en-US" dirty="0" err="1" smtClean="0"/>
              <a:t>trošak</a:t>
            </a:r>
            <a:r>
              <a:rPr lang="en-US" dirty="0" smtClean="0"/>
              <a:t> </a:t>
            </a:r>
            <a:r>
              <a:rPr lang="en-US" dirty="0" err="1" smtClean="0"/>
              <a:t>ulaganja</a:t>
            </a:r>
            <a:r>
              <a:rPr lang="en-US" dirty="0" smtClean="0"/>
              <a:t> </a:t>
            </a:r>
            <a:r>
              <a:rPr lang="en-US" i="1" dirty="0" smtClean="0"/>
              <a:t>i</a:t>
            </a:r>
            <a:r>
              <a:rPr lang="en-US" dirty="0" smtClean="0"/>
              <a:t> i </a:t>
            </a:r>
            <a:r>
              <a:rPr lang="en-US" dirty="0" err="1" smtClean="0"/>
              <a:t>stopu</a:t>
            </a:r>
            <a:r>
              <a:rPr lang="en-US" dirty="0" smtClean="0"/>
              <a:t> </a:t>
            </a:r>
            <a:r>
              <a:rPr lang="en-US" dirty="0" err="1" smtClean="0"/>
              <a:t>povrata</a:t>
            </a:r>
            <a:r>
              <a:rPr lang="en-US" dirty="0" smtClean="0"/>
              <a:t> </a:t>
            </a:r>
            <a:r>
              <a:rPr lang="en-US" i="1" dirty="0" smtClean="0"/>
              <a:t>r</a:t>
            </a:r>
          </a:p>
          <a:p>
            <a:r>
              <a:rPr lang="en-US" i="1" dirty="0" smtClean="0"/>
              <a:t>r &gt; i</a:t>
            </a:r>
            <a:r>
              <a:rPr lang="en-US" dirty="0" smtClean="0"/>
              <a:t> – </a:t>
            </a:r>
            <a:r>
              <a:rPr lang="en-US" dirty="0" err="1" smtClean="0"/>
              <a:t>poduze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ulagati</a:t>
            </a:r>
            <a:endParaRPr lang="en-US" dirty="0" smtClean="0"/>
          </a:p>
          <a:p>
            <a:r>
              <a:rPr lang="en-US" i="1" dirty="0" smtClean="0"/>
              <a:t>r &lt; i – </a:t>
            </a:r>
            <a:r>
              <a:rPr lang="en-US" dirty="0" err="1" smtClean="0"/>
              <a:t>poduze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neće</a:t>
            </a:r>
            <a:r>
              <a:rPr lang="en-US" dirty="0" smtClean="0"/>
              <a:t> </a:t>
            </a:r>
            <a:r>
              <a:rPr lang="en-US" dirty="0" err="1" smtClean="0"/>
              <a:t>ulagati</a:t>
            </a:r>
            <a:endParaRPr lang="en-US" dirty="0" smtClean="0"/>
          </a:p>
          <a:p>
            <a:r>
              <a:rPr lang="en-US" b="1" dirty="0" err="1" smtClean="0"/>
              <a:t>Tr</a:t>
            </a:r>
            <a:r>
              <a:rPr lang="en-US" b="1" dirty="0" err="1" smtClean="0"/>
              <a:t>žišni</a:t>
            </a:r>
            <a:r>
              <a:rPr lang="en-US" b="1" dirty="0" smtClean="0"/>
              <a:t> </a:t>
            </a:r>
            <a:r>
              <a:rPr lang="en-US" b="1" dirty="0" err="1" smtClean="0"/>
              <a:t>kamatnjak</a:t>
            </a:r>
            <a:r>
              <a:rPr lang="en-US" b="1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dvije</a:t>
            </a:r>
            <a:r>
              <a:rPr lang="en-US" dirty="0" smtClean="0"/>
              <a:t> </a:t>
            </a:r>
            <a:r>
              <a:rPr lang="en-US" dirty="0" err="1" smtClean="0"/>
              <a:t>važne</a:t>
            </a:r>
            <a:r>
              <a:rPr lang="en-US" dirty="0" smtClean="0"/>
              <a:t> </a:t>
            </a:r>
            <a:r>
              <a:rPr lang="en-US" dirty="0" err="1" smtClean="0"/>
              <a:t>funkcije</a:t>
            </a:r>
            <a:r>
              <a:rPr lang="en-US" dirty="0" smtClean="0"/>
              <a:t>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smtClean="0"/>
              <a:t>Kao </a:t>
            </a:r>
            <a:r>
              <a:rPr lang="en-US" dirty="0" err="1" smtClean="0"/>
              <a:t>sredstvo</a:t>
            </a:r>
            <a:r>
              <a:rPr lang="en-US" dirty="0" smtClean="0"/>
              <a:t> </a:t>
            </a:r>
            <a:r>
              <a:rPr lang="en-US" dirty="0" err="1" smtClean="0"/>
              <a:t>motivacije</a:t>
            </a:r>
            <a:r>
              <a:rPr lang="en-US" dirty="0" smtClean="0"/>
              <a:t> </a:t>
            </a:r>
            <a:r>
              <a:rPr lang="en-US" dirty="0" err="1" smtClean="0"/>
              <a:t>jer</a:t>
            </a:r>
            <a:r>
              <a:rPr lang="en-US" dirty="0" smtClean="0"/>
              <a:t> </a:t>
            </a:r>
            <a:r>
              <a:rPr lang="en-US" dirty="0" err="1" smtClean="0"/>
              <a:t>potiče</a:t>
            </a:r>
            <a:r>
              <a:rPr lang="en-US" dirty="0" smtClean="0"/>
              <a:t> </a:t>
            </a:r>
            <a:r>
              <a:rPr lang="en-US" dirty="0" err="1" smtClean="0"/>
              <a:t>ljude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štednju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smtClean="0"/>
              <a:t>Kao </a:t>
            </a:r>
            <a:r>
              <a:rPr lang="en-US" dirty="0" err="1" smtClean="0"/>
              <a:t>sredstvo</a:t>
            </a:r>
            <a:r>
              <a:rPr lang="en-US" dirty="0" smtClean="0"/>
              <a:t> </a:t>
            </a:r>
            <a:r>
              <a:rPr lang="en-US" dirty="0" err="1" smtClean="0"/>
              <a:t>racioniranja</a:t>
            </a:r>
            <a:r>
              <a:rPr lang="en-US" dirty="0" smtClean="0"/>
              <a:t> </a:t>
            </a:r>
            <a:r>
              <a:rPr lang="en-US" dirty="0" err="1" smtClean="0"/>
              <a:t>jer</a:t>
            </a:r>
            <a:r>
              <a:rPr lang="en-US" dirty="0" smtClean="0"/>
              <a:t> </a:t>
            </a:r>
            <a:r>
              <a:rPr lang="en-US" dirty="0" err="1" smtClean="0"/>
              <a:t>potiče</a:t>
            </a:r>
            <a:r>
              <a:rPr lang="en-US" dirty="0" smtClean="0"/>
              <a:t> </a:t>
            </a:r>
            <a:r>
              <a:rPr lang="en-US" dirty="0" err="1" smtClean="0"/>
              <a:t>društvo</a:t>
            </a:r>
            <a:r>
              <a:rPr lang="en-US" dirty="0" smtClean="0"/>
              <a:t> da </a:t>
            </a:r>
            <a:r>
              <a:rPr lang="en-US" dirty="0" err="1" smtClean="0"/>
              <a:t>izabire</a:t>
            </a:r>
            <a:r>
              <a:rPr lang="en-US" dirty="0" smtClean="0"/>
              <a:t> </a:t>
            </a:r>
            <a:r>
              <a:rPr lang="en-US" dirty="0" err="1" smtClean="0"/>
              <a:t>investicijske</a:t>
            </a:r>
            <a:r>
              <a:rPr lang="en-US" dirty="0" smtClean="0"/>
              <a:t> </a:t>
            </a:r>
            <a:r>
              <a:rPr lang="en-US" dirty="0" err="1" smtClean="0"/>
              <a:t>projekte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donose</a:t>
            </a:r>
            <a:r>
              <a:rPr lang="en-US" dirty="0" smtClean="0"/>
              <a:t> </a:t>
            </a:r>
            <a:r>
              <a:rPr lang="en-US" dirty="0" err="1" smtClean="0"/>
              <a:t>najveće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povrata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988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Tr</a:t>
            </a:r>
            <a:r>
              <a:rPr lang="en-US" b="1" dirty="0" err="1" smtClean="0"/>
              <a:t>žišna</a:t>
            </a:r>
            <a:r>
              <a:rPr lang="en-US" b="1" dirty="0" smtClean="0"/>
              <a:t> </a:t>
            </a:r>
            <a:r>
              <a:rPr lang="en-US" b="1" dirty="0" err="1"/>
              <a:t>k</a:t>
            </a:r>
            <a:r>
              <a:rPr lang="en-US" b="1" dirty="0" err="1" smtClean="0"/>
              <a:t>rivulja</a:t>
            </a:r>
            <a:r>
              <a:rPr lang="en-US" b="1" dirty="0" smtClean="0"/>
              <a:t> </a:t>
            </a:r>
            <a:r>
              <a:rPr lang="en-US" b="1" dirty="0" err="1" smtClean="0"/>
              <a:t>potra</a:t>
            </a:r>
            <a:r>
              <a:rPr lang="en-US" b="1" dirty="0" err="1" smtClean="0"/>
              <a:t>žnje</a:t>
            </a:r>
            <a:r>
              <a:rPr lang="en-US" b="1" dirty="0" smtClean="0"/>
              <a:t> </a:t>
            </a:r>
            <a:r>
              <a:rPr lang="en-US" b="1" dirty="0" err="1" smtClean="0"/>
              <a:t>za</a:t>
            </a:r>
            <a:r>
              <a:rPr lang="en-US" b="1" dirty="0" smtClean="0"/>
              <a:t> </a:t>
            </a:r>
            <a:r>
              <a:rPr lang="en-US" b="1" dirty="0" err="1" smtClean="0"/>
              <a:t>kapitalom</a:t>
            </a:r>
            <a:r>
              <a:rPr lang="en-US" dirty="0" smtClean="0"/>
              <a:t> – </a:t>
            </a:r>
            <a:r>
              <a:rPr lang="en-US" dirty="0" err="1" smtClean="0"/>
              <a:t>zbrojimo</a:t>
            </a:r>
            <a:r>
              <a:rPr lang="en-US" dirty="0" smtClean="0"/>
              <a:t> </a:t>
            </a:r>
            <a:r>
              <a:rPr lang="en-US" dirty="0" err="1" smtClean="0"/>
              <a:t>pojedinačne</a:t>
            </a:r>
            <a:r>
              <a:rPr lang="en-US" dirty="0" smtClean="0"/>
              <a:t> </a:t>
            </a:r>
            <a:r>
              <a:rPr lang="en-US" dirty="0" err="1" smtClean="0"/>
              <a:t>krivulje</a:t>
            </a:r>
            <a:r>
              <a:rPr lang="en-US" dirty="0" smtClean="0"/>
              <a:t> </a:t>
            </a:r>
            <a:r>
              <a:rPr lang="en-US" dirty="0" err="1" smtClean="0"/>
              <a:t>potražnje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kapitalom</a:t>
            </a:r>
            <a:endParaRPr lang="en-US" dirty="0" smtClean="0"/>
          </a:p>
          <a:p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krivulje</a:t>
            </a:r>
            <a:r>
              <a:rPr lang="en-US" dirty="0" smtClean="0"/>
              <a:t> </a:t>
            </a:r>
            <a:r>
              <a:rPr lang="en-US" dirty="0" err="1" smtClean="0"/>
              <a:t>jednake</a:t>
            </a:r>
            <a:r>
              <a:rPr lang="en-US" dirty="0" smtClean="0"/>
              <a:t> </a:t>
            </a:r>
            <a:r>
              <a:rPr lang="en-US" dirty="0" err="1" smtClean="0"/>
              <a:t>MRP</a:t>
            </a:r>
            <a:r>
              <a:rPr lang="en-US" baseline="-25000" dirty="0" err="1" smtClean="0"/>
              <a:t>k</a:t>
            </a:r>
            <a:r>
              <a:rPr lang="en-US" dirty="0" smtClean="0"/>
              <a:t>, a </a:t>
            </a:r>
            <a:r>
              <a:rPr lang="en-US" dirty="0" err="1" smtClean="0"/>
              <a:t>budući</a:t>
            </a:r>
            <a:r>
              <a:rPr lang="en-US" dirty="0" smtClean="0"/>
              <a:t> da </a:t>
            </a:r>
            <a:r>
              <a:rPr lang="en-US" dirty="0" smtClean="0"/>
              <a:t>MRP</a:t>
            </a:r>
            <a:r>
              <a:rPr lang="en-US" baseline="-25000" dirty="0" smtClean="0"/>
              <a:t>K</a:t>
            </a:r>
            <a:r>
              <a:rPr lang="en-US" dirty="0" smtClean="0"/>
              <a:t>=MP</a:t>
            </a:r>
            <a:r>
              <a:rPr lang="en-US" baseline="-25000" dirty="0" smtClean="0"/>
              <a:t>K</a:t>
            </a:r>
            <a:r>
              <a:rPr lang="en-US" dirty="0" smtClean="0"/>
              <a:t>*P, ta je </a:t>
            </a:r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u="sng" dirty="0" err="1" smtClean="0"/>
              <a:t>negativnog</a:t>
            </a:r>
            <a:r>
              <a:rPr lang="en-US" u="sng" dirty="0" smtClean="0"/>
              <a:t> </a:t>
            </a:r>
            <a:r>
              <a:rPr lang="en-US" u="sng" dirty="0" err="1" smtClean="0"/>
              <a:t>nagiba</a:t>
            </a:r>
            <a:r>
              <a:rPr lang="en-US" u="sng" dirty="0" smtClean="0"/>
              <a:t> </a:t>
            </a:r>
          </a:p>
          <a:p>
            <a:r>
              <a:rPr lang="en-US" b="1" dirty="0" err="1" smtClean="0"/>
              <a:t>Ponuda</a:t>
            </a:r>
            <a:r>
              <a:rPr lang="en-US" b="1" dirty="0" smtClean="0"/>
              <a:t> </a:t>
            </a:r>
            <a:r>
              <a:rPr lang="en-US" b="1" dirty="0" err="1" smtClean="0"/>
              <a:t>kapitala</a:t>
            </a:r>
            <a:r>
              <a:rPr lang="en-US" dirty="0" smtClean="0"/>
              <a:t> – </a:t>
            </a:r>
            <a:r>
              <a:rPr lang="en-US" dirty="0" err="1" smtClean="0"/>
              <a:t>akumulirana</a:t>
            </a:r>
            <a:r>
              <a:rPr lang="en-US" dirty="0" smtClean="0"/>
              <a:t> </a:t>
            </a:r>
            <a:r>
              <a:rPr lang="en-US" dirty="0" err="1" smtClean="0"/>
              <a:t>štednja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se u </a:t>
            </a:r>
            <a:r>
              <a:rPr lang="en-US" dirty="0" err="1" smtClean="0"/>
              <a:t>kratkom</a:t>
            </a:r>
            <a:r>
              <a:rPr lang="en-US" dirty="0" smtClean="0"/>
              <a:t> </a:t>
            </a:r>
            <a:r>
              <a:rPr lang="en-US" dirty="0" err="1" smtClean="0"/>
              <a:t>roku</a:t>
            </a:r>
            <a:r>
              <a:rPr lang="en-US" dirty="0" smtClean="0"/>
              <a:t> u </a:t>
            </a:r>
            <a:r>
              <a:rPr lang="en-US" dirty="0" err="1" smtClean="0"/>
              <a:t>pravilu</a:t>
            </a:r>
            <a:r>
              <a:rPr lang="en-US" dirty="0" smtClean="0"/>
              <a:t> ne </a:t>
            </a:r>
            <a:r>
              <a:rPr lang="en-US" dirty="0" err="1" smtClean="0"/>
              <a:t>mijenja</a:t>
            </a:r>
            <a:r>
              <a:rPr lang="en-US" dirty="0" smtClean="0"/>
              <a:t>, </a:t>
            </a:r>
            <a:r>
              <a:rPr lang="en-US" dirty="0" err="1" smtClean="0"/>
              <a:t>stoga</a:t>
            </a:r>
            <a:r>
              <a:rPr lang="en-US" dirty="0" smtClean="0"/>
              <a:t> je </a:t>
            </a:r>
            <a:r>
              <a:rPr lang="en-US" dirty="0" err="1" smtClean="0"/>
              <a:t>ona</a:t>
            </a:r>
            <a:r>
              <a:rPr lang="en-US" dirty="0" smtClean="0"/>
              <a:t> </a:t>
            </a:r>
            <a:r>
              <a:rPr lang="en-US" u="sng" dirty="0" err="1" smtClean="0"/>
              <a:t>okomita</a:t>
            </a:r>
            <a:endParaRPr lang="en-US" u="sng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0" y="3213530"/>
            <a:ext cx="3937000" cy="275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400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Profiti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odrednice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profita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Profit</a:t>
            </a:r>
            <a:r>
              <a:rPr lang="en-US" dirty="0" smtClean="0"/>
              <a:t> – </a:t>
            </a:r>
            <a:r>
              <a:rPr lang="en-US" dirty="0" err="1" smtClean="0"/>
              <a:t>vrsta</a:t>
            </a:r>
            <a:r>
              <a:rPr lang="en-US" dirty="0" smtClean="0"/>
              <a:t> </a:t>
            </a:r>
            <a:r>
              <a:rPr lang="en-US" dirty="0" err="1" smtClean="0"/>
              <a:t>povrata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kapital</a:t>
            </a:r>
            <a:r>
              <a:rPr lang="en-US" dirty="0" smtClean="0"/>
              <a:t>,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vlasnici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</a:t>
            </a:r>
            <a:r>
              <a:rPr lang="en-US" dirty="0" err="1" smtClean="0"/>
              <a:t>zara</a:t>
            </a:r>
            <a:r>
              <a:rPr lang="en-US" dirty="0" err="1" smtClean="0"/>
              <a:t>đuju</a:t>
            </a:r>
            <a:r>
              <a:rPr lang="en-US" dirty="0" smtClean="0"/>
              <a:t> </a:t>
            </a:r>
            <a:r>
              <a:rPr lang="en-US" dirty="0" err="1" smtClean="0"/>
              <a:t>ulaganjem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endParaRPr lang="en-US" dirty="0" smtClean="0"/>
          </a:p>
          <a:p>
            <a:r>
              <a:rPr lang="en-US" dirty="0" err="1" smtClean="0"/>
              <a:t>Poslovni</a:t>
            </a:r>
            <a:r>
              <a:rPr lang="en-US" dirty="0" smtClean="0"/>
              <a:t> profit = </a:t>
            </a:r>
            <a:r>
              <a:rPr lang="en-US" dirty="0" err="1" smtClean="0"/>
              <a:t>ukupni</a:t>
            </a:r>
            <a:r>
              <a:rPr lang="en-US" dirty="0" smtClean="0"/>
              <a:t> </a:t>
            </a:r>
            <a:r>
              <a:rPr lang="en-US" dirty="0" err="1" smtClean="0"/>
              <a:t>prihodi</a:t>
            </a:r>
            <a:r>
              <a:rPr lang="en-US" dirty="0" smtClean="0"/>
              <a:t> – </a:t>
            </a:r>
            <a:r>
              <a:rPr lang="en-US" dirty="0" err="1" smtClean="0"/>
              <a:t>svi</a:t>
            </a:r>
            <a:r>
              <a:rPr lang="en-US" dirty="0" smtClean="0"/>
              <a:t> </a:t>
            </a:r>
            <a:r>
              <a:rPr lang="en-US" dirty="0" err="1" smtClean="0"/>
              <a:t>izdatci</a:t>
            </a:r>
            <a:r>
              <a:rPr lang="en-US" dirty="0" smtClean="0"/>
              <a:t> (</a:t>
            </a:r>
            <a:r>
              <a:rPr lang="en-US" dirty="0" err="1" smtClean="0"/>
              <a:t>pla</a:t>
            </a:r>
            <a:r>
              <a:rPr lang="en-US" dirty="0" err="1" smtClean="0"/>
              <a:t>će</a:t>
            </a:r>
            <a:r>
              <a:rPr lang="en-US" dirty="0" smtClean="0"/>
              <a:t>, </a:t>
            </a:r>
            <a:r>
              <a:rPr lang="en-US" dirty="0" err="1" smtClean="0"/>
              <a:t>rente</a:t>
            </a:r>
            <a:r>
              <a:rPr lang="en-US" dirty="0" smtClean="0"/>
              <a:t>, </a:t>
            </a:r>
            <a:r>
              <a:rPr lang="en-US" dirty="0" err="1" smtClean="0"/>
              <a:t>trošak</a:t>
            </a:r>
            <a:r>
              <a:rPr lang="en-US" dirty="0" smtClean="0"/>
              <a:t> </a:t>
            </a:r>
            <a:r>
              <a:rPr lang="en-US" dirty="0" err="1" smtClean="0"/>
              <a:t>materijala</a:t>
            </a:r>
            <a:r>
              <a:rPr lang="en-US" dirty="0" smtClean="0"/>
              <a:t>, </a:t>
            </a:r>
            <a:r>
              <a:rPr lang="en-US" dirty="0" err="1" smtClean="0"/>
              <a:t>kamate</a:t>
            </a:r>
            <a:r>
              <a:rPr lang="en-US" dirty="0" smtClean="0"/>
              <a:t>, </a:t>
            </a:r>
            <a:r>
              <a:rPr lang="en-US" dirty="0" err="1" smtClean="0"/>
              <a:t>porezi</a:t>
            </a:r>
            <a:r>
              <a:rPr lang="en-US" dirty="0" smtClean="0"/>
              <a:t>)</a:t>
            </a:r>
          </a:p>
          <a:p>
            <a:r>
              <a:rPr lang="en-US" u="sng" dirty="0" err="1" smtClean="0"/>
              <a:t>Glavne</a:t>
            </a:r>
            <a:r>
              <a:rPr lang="en-US" u="sng" dirty="0" smtClean="0"/>
              <a:t> </a:t>
            </a:r>
            <a:r>
              <a:rPr lang="en-US" u="sng" dirty="0" err="1" smtClean="0"/>
              <a:t>odrednice</a:t>
            </a:r>
            <a:r>
              <a:rPr lang="en-US" u="sng" dirty="0" smtClean="0"/>
              <a:t> </a:t>
            </a:r>
            <a:r>
              <a:rPr lang="en-US" u="sng" dirty="0" err="1" smtClean="0"/>
              <a:t>profita</a:t>
            </a:r>
            <a:r>
              <a:rPr lang="en-US" dirty="0" smtClean="0"/>
              <a:t>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b="1" dirty="0" smtClean="0"/>
              <a:t>Profit </a:t>
            </a:r>
            <a:r>
              <a:rPr lang="en-US" b="1" dirty="0" err="1" smtClean="0"/>
              <a:t>kao</a:t>
            </a:r>
            <a:r>
              <a:rPr lang="en-US" b="1" dirty="0" smtClean="0"/>
              <a:t> </a:t>
            </a:r>
            <a:r>
              <a:rPr lang="en-US" b="1" dirty="0" err="1" smtClean="0"/>
              <a:t>implicitna</a:t>
            </a:r>
            <a:r>
              <a:rPr lang="en-US" b="1" dirty="0" smtClean="0"/>
              <a:t> </a:t>
            </a:r>
            <a:r>
              <a:rPr lang="en-US" b="1" dirty="0" err="1" smtClean="0"/>
              <a:t>naknada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ve</a:t>
            </a:r>
            <a:r>
              <a:rPr lang="en-US" dirty="0" err="1" smtClean="0"/>
              <a:t>ći</a:t>
            </a:r>
            <a:r>
              <a:rPr lang="en-US" dirty="0" smtClean="0"/>
              <a:t> </a:t>
            </a:r>
            <a:r>
              <a:rPr lang="en-US" dirty="0" err="1" smtClean="0"/>
              <a:t>dio</a:t>
            </a:r>
            <a:r>
              <a:rPr lang="en-US" dirty="0" smtClean="0"/>
              <a:t> </a:t>
            </a:r>
            <a:r>
              <a:rPr lang="en-US" dirty="0" err="1" smtClean="0"/>
              <a:t>profita</a:t>
            </a:r>
            <a:r>
              <a:rPr lang="en-US" dirty="0" smtClean="0"/>
              <a:t> </a:t>
            </a:r>
            <a:r>
              <a:rPr lang="en-US" dirty="0" err="1" smtClean="0"/>
              <a:t>jesu</a:t>
            </a:r>
            <a:r>
              <a:rPr lang="en-US" dirty="0" smtClean="0"/>
              <a:t> </a:t>
            </a:r>
            <a:r>
              <a:rPr lang="en-US" dirty="0" err="1" smtClean="0"/>
              <a:t>naknade</a:t>
            </a:r>
            <a:r>
              <a:rPr lang="en-US" dirty="0" smtClean="0"/>
              <a:t> </a:t>
            </a:r>
            <a:r>
              <a:rPr lang="en-US" dirty="0" err="1" smtClean="0"/>
              <a:t>vlasnicima</a:t>
            </a:r>
            <a:r>
              <a:rPr lang="en-US" dirty="0" smtClean="0"/>
              <a:t> </a:t>
            </a:r>
            <a:r>
              <a:rPr lang="en-US" dirty="0" err="1" smtClean="0"/>
              <a:t>poduzeća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njihov</a:t>
            </a:r>
            <a:r>
              <a:rPr lang="en-US" dirty="0" smtClean="0"/>
              <a:t> rad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uložene</a:t>
            </a:r>
            <a:r>
              <a:rPr lang="en-US" dirty="0" smtClean="0"/>
              <a:t> </a:t>
            </a:r>
            <a:r>
              <a:rPr lang="en-US" dirty="0" err="1" smtClean="0"/>
              <a:t>vlastite</a:t>
            </a:r>
            <a:r>
              <a:rPr lang="en-US" dirty="0" smtClean="0"/>
              <a:t> </a:t>
            </a:r>
            <a:r>
              <a:rPr lang="en-US" dirty="0" err="1" smtClean="0"/>
              <a:t>fondove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b="1" dirty="0" smtClean="0"/>
              <a:t>Profit </a:t>
            </a:r>
            <a:r>
              <a:rPr lang="en-US" b="1" dirty="0" err="1" smtClean="0"/>
              <a:t>kao</a:t>
            </a:r>
            <a:r>
              <a:rPr lang="en-US" b="1" dirty="0" smtClean="0"/>
              <a:t> </a:t>
            </a:r>
            <a:r>
              <a:rPr lang="en-US" b="1" dirty="0" err="1" smtClean="0"/>
              <a:t>nagrada</a:t>
            </a:r>
            <a:r>
              <a:rPr lang="en-US" b="1" dirty="0" smtClean="0"/>
              <a:t> </a:t>
            </a:r>
            <a:r>
              <a:rPr lang="en-US" b="1" dirty="0" err="1" smtClean="0"/>
              <a:t>za</a:t>
            </a:r>
            <a:r>
              <a:rPr lang="en-US" b="1" dirty="0" smtClean="0"/>
              <a:t> </a:t>
            </a:r>
            <a:r>
              <a:rPr lang="en-US" b="1" dirty="0" err="1" smtClean="0"/>
              <a:t>neizvjesnost</a:t>
            </a:r>
            <a:r>
              <a:rPr lang="en-US" dirty="0" smtClean="0"/>
              <a:t> – </a:t>
            </a:r>
            <a:r>
              <a:rPr lang="en-US" dirty="0" err="1" smtClean="0"/>
              <a:t>cikličnost</a:t>
            </a:r>
            <a:r>
              <a:rPr lang="en-US" dirty="0" smtClean="0"/>
              <a:t> </a:t>
            </a:r>
            <a:r>
              <a:rPr lang="en-US" dirty="0" err="1" smtClean="0"/>
              <a:t>stvara</a:t>
            </a:r>
            <a:r>
              <a:rPr lang="en-US" dirty="0" smtClean="0"/>
              <a:t> </a:t>
            </a:r>
            <a:r>
              <a:rPr lang="en-US" dirty="0" err="1" smtClean="0"/>
              <a:t>neizvjesnot</a:t>
            </a:r>
            <a:r>
              <a:rPr lang="en-US" dirty="0" smtClean="0"/>
              <a:t> i </a:t>
            </a:r>
            <a:r>
              <a:rPr lang="en-US" dirty="0" err="1" smtClean="0"/>
              <a:t>donosi</a:t>
            </a:r>
            <a:r>
              <a:rPr lang="en-US" dirty="0" smtClean="0"/>
              <a:t> </a:t>
            </a:r>
            <a:r>
              <a:rPr lang="en-US" dirty="0" err="1" smtClean="0"/>
              <a:t>rizik</a:t>
            </a:r>
            <a:r>
              <a:rPr lang="en-US" dirty="0" smtClean="0"/>
              <a:t>; profit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nagrada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preuzimanje</a:t>
            </a:r>
            <a:r>
              <a:rPr lang="en-US" dirty="0" smtClean="0"/>
              <a:t> </a:t>
            </a:r>
            <a:r>
              <a:rPr lang="en-US" dirty="0" err="1" smtClean="0"/>
              <a:t>rizika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307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77240" lvl="1" indent="-457200">
              <a:buFont typeface="+mj-lt"/>
              <a:buAutoNum type="alphaLcPeriod" startAt="3"/>
            </a:pPr>
            <a:r>
              <a:rPr lang="en-US" b="1" dirty="0" smtClean="0"/>
              <a:t>Profit </a:t>
            </a:r>
            <a:r>
              <a:rPr lang="en-US" b="1" dirty="0" err="1" smtClean="0"/>
              <a:t>kao</a:t>
            </a:r>
            <a:r>
              <a:rPr lang="en-US" b="1" dirty="0" smtClean="0"/>
              <a:t> </a:t>
            </a:r>
            <a:r>
              <a:rPr lang="en-US" b="1" dirty="0" err="1" smtClean="0"/>
              <a:t>rezultat</a:t>
            </a:r>
            <a:r>
              <a:rPr lang="en-US" b="1" dirty="0" smtClean="0"/>
              <a:t> </a:t>
            </a:r>
            <a:r>
              <a:rPr lang="en-US" b="1" dirty="0" err="1" smtClean="0"/>
              <a:t>inovacija</a:t>
            </a:r>
            <a:r>
              <a:rPr lang="en-US" dirty="0" smtClean="0"/>
              <a:t> – </a:t>
            </a:r>
            <a:r>
              <a:rPr lang="en-US" dirty="0" err="1" smtClean="0"/>
              <a:t>inovacije</a:t>
            </a:r>
            <a:r>
              <a:rPr lang="en-US" dirty="0" smtClean="0"/>
              <a:t> </a:t>
            </a:r>
            <a:r>
              <a:rPr lang="en-US" dirty="0" err="1" smtClean="0"/>
              <a:t>stvaraju</a:t>
            </a:r>
            <a:r>
              <a:rPr lang="en-US" dirty="0" smtClean="0"/>
              <a:t> </a:t>
            </a:r>
            <a:r>
              <a:rPr lang="en-US" dirty="0" err="1" smtClean="0"/>
              <a:t>privremenu</a:t>
            </a:r>
            <a:r>
              <a:rPr lang="en-US" dirty="0" smtClean="0"/>
              <a:t> </a:t>
            </a:r>
            <a:r>
              <a:rPr lang="en-US" dirty="0" err="1" smtClean="0"/>
              <a:t>prednost</a:t>
            </a:r>
            <a:r>
              <a:rPr lang="en-US" dirty="0" smtClean="0"/>
              <a:t> </a:t>
            </a:r>
            <a:r>
              <a:rPr lang="en-US" dirty="0" err="1" smtClean="0"/>
              <a:t>pred</a:t>
            </a:r>
            <a:r>
              <a:rPr lang="en-US" dirty="0" smtClean="0"/>
              <a:t> </a:t>
            </a:r>
            <a:r>
              <a:rPr lang="en-US" dirty="0" err="1" smtClean="0"/>
              <a:t>konkurencijom</a:t>
            </a:r>
            <a:r>
              <a:rPr lang="en-US" dirty="0" smtClean="0"/>
              <a:t>, </a:t>
            </a:r>
            <a:r>
              <a:rPr lang="en-US" dirty="0" err="1" smtClean="0"/>
              <a:t>što</a:t>
            </a:r>
            <a:r>
              <a:rPr lang="en-US" dirty="0" smtClean="0"/>
              <a:t> </a:t>
            </a: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osigurava</a:t>
            </a:r>
            <a:r>
              <a:rPr lang="en-US" dirty="0" smtClean="0"/>
              <a:t> </a:t>
            </a:r>
            <a:r>
              <a:rPr lang="en-US" i="1" dirty="0" err="1" smtClean="0"/>
              <a:t>inovacijske</a:t>
            </a:r>
            <a:r>
              <a:rPr lang="en-US" i="1" dirty="0" smtClean="0"/>
              <a:t> </a:t>
            </a:r>
            <a:r>
              <a:rPr lang="en-US" i="1" dirty="0" err="1" smtClean="0"/>
              <a:t>profite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Inovacijski</a:t>
            </a:r>
            <a:r>
              <a:rPr lang="en-US" dirty="0" smtClean="0"/>
              <a:t> </a:t>
            </a:r>
            <a:r>
              <a:rPr lang="en-US" dirty="0" err="1" smtClean="0"/>
              <a:t>profiti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privremenog</a:t>
            </a:r>
            <a:r>
              <a:rPr lang="en-US" dirty="0" smtClean="0"/>
              <a:t> </a:t>
            </a:r>
            <a:r>
              <a:rPr lang="en-US" dirty="0" err="1" smtClean="0"/>
              <a:t>karaktera</a:t>
            </a:r>
            <a:r>
              <a:rPr lang="en-US" dirty="0" smtClean="0"/>
              <a:t> i </a:t>
            </a:r>
            <a:r>
              <a:rPr lang="en-US" dirty="0" err="1" smtClean="0"/>
              <a:t>konkurencija</a:t>
            </a:r>
            <a:r>
              <a:rPr lang="en-US" dirty="0" smtClean="0"/>
              <a:t> </a:t>
            </a:r>
            <a:r>
              <a:rPr lang="en-US" dirty="0" err="1" smtClean="0"/>
              <a:t>ih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brzo</a:t>
            </a:r>
            <a:r>
              <a:rPr lang="en-US" dirty="0" smtClean="0"/>
              <a:t> </a:t>
            </a:r>
            <a:r>
              <a:rPr lang="en-US" dirty="0" err="1" smtClean="0"/>
              <a:t>istisnuti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531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Nastavak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Pretpostavka</a:t>
            </a:r>
            <a:r>
              <a:rPr lang="en-US" dirty="0" smtClean="0"/>
              <a:t>: </a:t>
            </a:r>
            <a:r>
              <a:rPr lang="en-US" dirty="0" err="1" smtClean="0"/>
              <a:t>poduzeće</a:t>
            </a:r>
            <a:r>
              <a:rPr lang="en-US" dirty="0" smtClean="0"/>
              <a:t> </a:t>
            </a:r>
            <a:r>
              <a:rPr lang="en-US" dirty="0" err="1" smtClean="0"/>
              <a:t>djeluje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</a:t>
            </a:r>
            <a:r>
              <a:rPr lang="en-US" dirty="0" err="1" smtClean="0"/>
              <a:t>savršene</a:t>
            </a:r>
            <a:r>
              <a:rPr lang="en-US" dirty="0" smtClean="0"/>
              <a:t> </a:t>
            </a:r>
            <a:r>
              <a:rPr lang="en-US" dirty="0" err="1" smtClean="0"/>
              <a:t>konkurencije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dodatne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je </a:t>
            </a:r>
            <a:r>
              <a:rPr lang="en-US" dirty="0" err="1" smtClean="0"/>
              <a:t>proizveo</a:t>
            </a:r>
            <a:r>
              <a:rPr lang="en-US" dirty="0" smtClean="0"/>
              <a:t> </a:t>
            </a:r>
            <a:r>
              <a:rPr lang="en-US" dirty="0" err="1" smtClean="0"/>
              <a:t>dodatni</a:t>
            </a:r>
            <a:r>
              <a:rPr lang="en-US" dirty="0" smtClean="0"/>
              <a:t> </a:t>
            </a:r>
            <a:r>
              <a:rPr lang="en-US" dirty="0" err="1" smtClean="0"/>
              <a:t>radnik</a:t>
            </a:r>
            <a:r>
              <a:rPr lang="en-US" dirty="0" smtClean="0"/>
              <a:t> </a:t>
            </a:r>
            <a:r>
              <a:rPr lang="en-US" dirty="0" err="1" smtClean="0"/>
              <a:t>zovemo</a:t>
            </a:r>
            <a:r>
              <a:rPr lang="en-US" dirty="0" smtClean="0"/>
              <a:t> </a:t>
            </a:r>
            <a:r>
              <a:rPr lang="en-US" b="1" dirty="0" err="1" smtClean="0"/>
              <a:t>prihod</a:t>
            </a:r>
            <a:r>
              <a:rPr lang="en-US" b="1" dirty="0" smtClean="0"/>
              <a:t> </a:t>
            </a:r>
            <a:r>
              <a:rPr lang="en-US" b="1" dirty="0" err="1" smtClean="0"/>
              <a:t>graničnog</a:t>
            </a:r>
            <a:r>
              <a:rPr lang="en-US" b="1" dirty="0" smtClean="0"/>
              <a:t> </a:t>
            </a:r>
            <a:r>
              <a:rPr lang="en-US" b="1" dirty="0" err="1" smtClean="0"/>
              <a:t>proizvoda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b="1" dirty="0" smtClean="0"/>
              <a:t> MRP</a:t>
            </a:r>
            <a:r>
              <a:rPr lang="en-US" b="1" baseline="-25000" dirty="0" smtClean="0"/>
              <a:t>L</a:t>
            </a:r>
            <a:r>
              <a:rPr lang="en-US" dirty="0" smtClean="0"/>
              <a:t> (marginal revenue product of labor)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b="1" dirty="0" smtClean="0"/>
              <a:t>MRP</a:t>
            </a:r>
            <a:r>
              <a:rPr lang="en-US" b="1" baseline="-25000" dirty="0" smtClean="0"/>
              <a:t>L</a:t>
            </a:r>
            <a:r>
              <a:rPr lang="en-US" b="1" dirty="0" smtClean="0"/>
              <a:t> = MP</a:t>
            </a:r>
            <a:r>
              <a:rPr lang="en-US" b="1" baseline="-25000" dirty="0" smtClean="0"/>
              <a:t>L </a:t>
            </a:r>
            <a:r>
              <a:rPr lang="en-US" b="1" dirty="0" smtClean="0"/>
              <a:t>* MR(P)</a:t>
            </a:r>
          </a:p>
          <a:p>
            <a:r>
              <a:rPr lang="en-US" u="sng" dirty="0" err="1" smtClean="0"/>
              <a:t>Primjer</a:t>
            </a:r>
            <a:r>
              <a:rPr lang="en-US" dirty="0" smtClean="0"/>
              <a:t>: </a:t>
            </a:r>
            <a:r>
              <a:rPr lang="en-US" dirty="0" err="1" smtClean="0"/>
              <a:t>jedan</a:t>
            </a:r>
            <a:r>
              <a:rPr lang="en-US" dirty="0" smtClean="0"/>
              <a:t> </a:t>
            </a:r>
            <a:r>
              <a:rPr lang="en-US" dirty="0" err="1" smtClean="0"/>
              <a:t>dodatni</a:t>
            </a:r>
            <a:r>
              <a:rPr lang="en-US" dirty="0" smtClean="0"/>
              <a:t> </a:t>
            </a:r>
            <a:r>
              <a:rPr lang="en-US" dirty="0" err="1" smtClean="0"/>
              <a:t>radnik</a:t>
            </a:r>
            <a:r>
              <a:rPr lang="en-US" dirty="0" smtClean="0"/>
              <a:t> </a:t>
            </a:r>
            <a:r>
              <a:rPr lang="en-US" dirty="0" err="1" smtClean="0"/>
              <a:t>proizvede</a:t>
            </a:r>
            <a:r>
              <a:rPr lang="en-US" dirty="0" smtClean="0"/>
              <a:t> 2 </a:t>
            </a:r>
            <a:r>
              <a:rPr lang="en-US" dirty="0" err="1" smtClean="0"/>
              <a:t>dodatne</a:t>
            </a:r>
            <a:r>
              <a:rPr lang="en-US" dirty="0" smtClean="0"/>
              <a:t> </a:t>
            </a:r>
            <a:r>
              <a:rPr lang="en-US" dirty="0" err="1" smtClean="0"/>
              <a:t>olovke</a:t>
            </a:r>
            <a:r>
              <a:rPr lang="en-US" dirty="0" smtClean="0"/>
              <a:t>, </a:t>
            </a:r>
            <a:r>
              <a:rPr lang="en-US" dirty="0" err="1" smtClean="0"/>
              <a:t>jedna</a:t>
            </a:r>
            <a:r>
              <a:rPr lang="en-US" dirty="0" smtClean="0"/>
              <a:t> </a:t>
            </a:r>
            <a:r>
              <a:rPr lang="en-US" dirty="0" err="1" smtClean="0"/>
              <a:t>olovka</a:t>
            </a:r>
            <a:r>
              <a:rPr lang="en-US" dirty="0" smtClean="0"/>
              <a:t> se </a:t>
            </a:r>
            <a:r>
              <a:rPr lang="en-US" dirty="0" err="1" smtClean="0"/>
              <a:t>prodaje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5kn</a:t>
            </a:r>
          </a:p>
          <a:p>
            <a:pPr marL="0" indent="0" algn="ctr">
              <a:buNone/>
            </a:pPr>
            <a:r>
              <a:rPr lang="en-US" b="1" dirty="0"/>
              <a:t>MRP</a:t>
            </a:r>
            <a:r>
              <a:rPr lang="en-US" b="1" baseline="-25000" dirty="0"/>
              <a:t>L</a:t>
            </a:r>
            <a:r>
              <a:rPr lang="en-US" b="1" dirty="0"/>
              <a:t> = </a:t>
            </a:r>
            <a:r>
              <a:rPr lang="en-US" b="1" dirty="0" smtClean="0"/>
              <a:t>2 * 5 = 10kn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185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Nastavak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dodatnog</a:t>
            </a:r>
            <a:r>
              <a:rPr lang="en-US" dirty="0" smtClean="0"/>
              <a:t> </a:t>
            </a:r>
            <a:r>
              <a:rPr lang="en-US" dirty="0" err="1" smtClean="0"/>
              <a:t>prihoda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ostvaruje</a:t>
            </a:r>
            <a:r>
              <a:rPr lang="en-US" dirty="0" smtClean="0"/>
              <a:t> </a:t>
            </a:r>
            <a:r>
              <a:rPr lang="en-US" dirty="0" err="1" smtClean="0"/>
              <a:t>dodatna</a:t>
            </a:r>
            <a:r>
              <a:rPr lang="en-US" dirty="0" smtClean="0"/>
              <a:t> </a:t>
            </a:r>
            <a:r>
              <a:rPr lang="en-US" dirty="0" err="1" smtClean="0"/>
              <a:t>jedinica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/>
              <a:t> </a:t>
            </a:r>
            <a:r>
              <a:rPr lang="en-US" dirty="0" smtClean="0"/>
              <a:t>jest </a:t>
            </a:r>
            <a:r>
              <a:rPr lang="en-US" b="1" dirty="0" err="1" smtClean="0"/>
              <a:t>prihod</a:t>
            </a:r>
            <a:r>
              <a:rPr lang="en-US" b="1" dirty="0" smtClean="0"/>
              <a:t> </a:t>
            </a:r>
            <a:r>
              <a:rPr lang="en-US" b="1" dirty="0" err="1" smtClean="0"/>
              <a:t>graničnog</a:t>
            </a:r>
            <a:r>
              <a:rPr lang="en-US" b="1" dirty="0" smtClean="0"/>
              <a:t> </a:t>
            </a:r>
            <a:r>
              <a:rPr lang="en-US" b="1" dirty="0" err="1" smtClean="0"/>
              <a:t>proizvoda</a:t>
            </a:r>
            <a:r>
              <a:rPr lang="en-US" b="1" dirty="0" smtClean="0"/>
              <a:t> </a:t>
            </a:r>
            <a:r>
              <a:rPr lang="en-US" b="1" dirty="0" err="1" smtClean="0"/>
              <a:t>kapitala</a:t>
            </a:r>
            <a:r>
              <a:rPr lang="en-US" b="1" dirty="0" smtClean="0"/>
              <a:t> MRP</a:t>
            </a:r>
            <a:r>
              <a:rPr lang="en-US" b="1" baseline="-25000" dirty="0" smtClean="0"/>
              <a:t>K</a:t>
            </a:r>
            <a:r>
              <a:rPr lang="en-US" dirty="0" smtClean="0"/>
              <a:t> (marginal revenue product of capital)</a:t>
            </a:r>
          </a:p>
          <a:p>
            <a:r>
              <a:rPr lang="en-US" u="sng" dirty="0" err="1" smtClean="0"/>
              <a:t>Primjer</a:t>
            </a:r>
            <a:r>
              <a:rPr lang="en-US" dirty="0" smtClean="0"/>
              <a:t>: </a:t>
            </a:r>
            <a:r>
              <a:rPr lang="en-US" dirty="0" err="1" smtClean="0"/>
              <a:t>zapošljavanjem</a:t>
            </a:r>
            <a:r>
              <a:rPr lang="en-US" dirty="0" smtClean="0"/>
              <a:t> </a:t>
            </a:r>
            <a:r>
              <a:rPr lang="en-US" dirty="0" err="1" smtClean="0"/>
              <a:t>jedne</a:t>
            </a:r>
            <a:r>
              <a:rPr lang="en-US" dirty="0" smtClean="0"/>
              <a:t> </a:t>
            </a:r>
            <a:r>
              <a:rPr lang="en-US" dirty="0" err="1" smtClean="0"/>
              <a:t>dodatne</a:t>
            </a:r>
            <a:r>
              <a:rPr lang="en-US" dirty="0" smtClean="0"/>
              <a:t> </a:t>
            </a:r>
            <a:r>
              <a:rPr lang="en-US" dirty="0" err="1" smtClean="0"/>
              <a:t>jedinice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</a:t>
            </a:r>
            <a:r>
              <a:rPr lang="en-US" dirty="0" err="1" smtClean="0"/>
              <a:t>poduzeće</a:t>
            </a:r>
            <a:r>
              <a:rPr lang="en-US" dirty="0" smtClean="0"/>
              <a:t> </a:t>
            </a:r>
            <a:r>
              <a:rPr lang="en-US" dirty="0" err="1" smtClean="0"/>
              <a:t>proizvede</a:t>
            </a:r>
            <a:r>
              <a:rPr lang="en-US" dirty="0" smtClean="0"/>
              <a:t> 5 </a:t>
            </a:r>
            <a:r>
              <a:rPr lang="en-US" dirty="0" err="1" smtClean="0"/>
              <a:t>dodatnih</a:t>
            </a:r>
            <a:r>
              <a:rPr lang="en-US" dirty="0" smtClean="0"/>
              <a:t> </a:t>
            </a:r>
            <a:r>
              <a:rPr lang="en-US" dirty="0" err="1" smtClean="0"/>
              <a:t>olovaka</a:t>
            </a:r>
            <a:r>
              <a:rPr lang="en-US" dirty="0" smtClean="0"/>
              <a:t>, </a:t>
            </a:r>
            <a:r>
              <a:rPr lang="en-US" dirty="0" err="1" smtClean="0"/>
              <a:t>svaka</a:t>
            </a:r>
            <a:r>
              <a:rPr lang="en-US" dirty="0" smtClean="0"/>
              <a:t> </a:t>
            </a:r>
            <a:r>
              <a:rPr lang="en-US" dirty="0" err="1" smtClean="0"/>
              <a:t>olovka</a:t>
            </a:r>
            <a:r>
              <a:rPr lang="en-US" dirty="0" smtClean="0"/>
              <a:t> se </a:t>
            </a:r>
            <a:r>
              <a:rPr lang="en-US" dirty="0" err="1" smtClean="0"/>
              <a:t>prodaje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5kn</a:t>
            </a:r>
          </a:p>
          <a:p>
            <a:pPr marL="0" indent="0" algn="ctr">
              <a:buNone/>
            </a:pPr>
            <a:r>
              <a:rPr lang="en-US" b="1" dirty="0" smtClean="0"/>
              <a:t>MRP</a:t>
            </a:r>
            <a:r>
              <a:rPr lang="en-US" b="1" baseline="-25000" dirty="0" smtClean="0"/>
              <a:t>K</a:t>
            </a:r>
            <a:r>
              <a:rPr lang="en-US" b="1" dirty="0" smtClean="0"/>
              <a:t> </a:t>
            </a:r>
            <a:r>
              <a:rPr lang="en-US" b="1" dirty="0"/>
              <a:t>= </a:t>
            </a:r>
            <a:r>
              <a:rPr lang="en-US" b="1" dirty="0" smtClean="0"/>
              <a:t>MP</a:t>
            </a:r>
            <a:r>
              <a:rPr lang="en-US" b="1" baseline="-25000" dirty="0" smtClean="0"/>
              <a:t>K </a:t>
            </a:r>
            <a:r>
              <a:rPr lang="en-US" b="1" dirty="0" smtClean="0"/>
              <a:t>* MR</a:t>
            </a:r>
            <a:r>
              <a:rPr lang="en-US" b="1" dirty="0"/>
              <a:t>(P</a:t>
            </a:r>
            <a:r>
              <a:rPr lang="en-US" b="1" dirty="0" smtClean="0"/>
              <a:t>) = 5 * 5 = 25kn</a:t>
            </a:r>
          </a:p>
          <a:p>
            <a:endParaRPr lang="en-US" b="1" dirty="0"/>
          </a:p>
          <a:p>
            <a:r>
              <a:rPr lang="en-US" dirty="0" smtClean="0"/>
              <a:t>Na </a:t>
            </a:r>
            <a:r>
              <a:rPr lang="en-US" dirty="0" err="1" smtClean="0"/>
              <a:t>temelju</a:t>
            </a:r>
            <a:r>
              <a:rPr lang="en-US" dirty="0" smtClean="0"/>
              <a:t> </a:t>
            </a:r>
            <a:r>
              <a:rPr lang="en-US" dirty="0" err="1" smtClean="0"/>
              <a:t>prethodna</a:t>
            </a:r>
            <a:r>
              <a:rPr lang="en-US" dirty="0" smtClean="0"/>
              <a:t> </a:t>
            </a:r>
            <a:r>
              <a:rPr lang="en-US" dirty="0" err="1" smtClean="0"/>
              <a:t>dva</a:t>
            </a:r>
            <a:r>
              <a:rPr lang="en-US" dirty="0" smtClean="0"/>
              <a:t> </a:t>
            </a:r>
            <a:r>
              <a:rPr lang="en-US" dirty="0" err="1" smtClean="0"/>
              <a:t>primjera</a:t>
            </a:r>
            <a:r>
              <a:rPr lang="en-US" dirty="0" smtClean="0"/>
              <a:t> </a:t>
            </a:r>
            <a:r>
              <a:rPr lang="en-US" dirty="0" err="1" smtClean="0"/>
              <a:t>sami</a:t>
            </a:r>
            <a:r>
              <a:rPr lang="en-US" dirty="0" smtClean="0"/>
              <a:t> </a:t>
            </a:r>
            <a:r>
              <a:rPr lang="en-US" dirty="0" err="1" smtClean="0"/>
              <a:t>definirajte</a:t>
            </a:r>
            <a:r>
              <a:rPr lang="en-US" b="1" dirty="0" smtClean="0"/>
              <a:t> </a:t>
            </a:r>
            <a:r>
              <a:rPr lang="en-US" b="1" dirty="0" err="1" smtClean="0"/>
              <a:t>prihod</a:t>
            </a:r>
            <a:r>
              <a:rPr lang="en-US" b="1" dirty="0" smtClean="0"/>
              <a:t> </a:t>
            </a:r>
            <a:r>
              <a:rPr lang="en-US" b="1" dirty="0" err="1" smtClean="0"/>
              <a:t>graničnog</a:t>
            </a:r>
            <a:r>
              <a:rPr lang="en-US" b="1" dirty="0" smtClean="0"/>
              <a:t> </a:t>
            </a:r>
            <a:r>
              <a:rPr lang="en-US" b="1" dirty="0" err="1" smtClean="0"/>
              <a:t>proizvoda</a:t>
            </a:r>
            <a:r>
              <a:rPr lang="en-US" b="1" dirty="0" smtClean="0"/>
              <a:t> </a:t>
            </a:r>
            <a:r>
              <a:rPr lang="en-US" b="1" dirty="0" err="1" smtClean="0"/>
              <a:t>prirodnih</a:t>
            </a:r>
            <a:r>
              <a:rPr lang="en-US" b="1" dirty="0" smtClean="0"/>
              <a:t> </a:t>
            </a:r>
            <a:r>
              <a:rPr lang="en-US" b="1" dirty="0" err="1" smtClean="0"/>
              <a:t>resursa</a:t>
            </a:r>
            <a:r>
              <a:rPr lang="en-US" b="1" dirty="0" smtClean="0"/>
              <a:t> MRP</a:t>
            </a:r>
            <a:r>
              <a:rPr lang="en-US" b="1" baseline="-25000" dirty="0" smtClean="0"/>
              <a:t>N</a:t>
            </a:r>
            <a:endParaRPr lang="en-US" b="1" baseline="-25000" dirty="0"/>
          </a:p>
        </p:txBody>
      </p:sp>
    </p:spTree>
    <p:extLst>
      <p:ext uri="{BB962C8B-B14F-4D97-AF65-F5344CB8AC3E}">
        <p14:creationId xmlns:p14="http://schemas.microsoft.com/office/powerpoint/2010/main" val="1489631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Pravilo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najmanjeg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troška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supstitucije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Pravilo</a:t>
            </a:r>
            <a:r>
              <a:rPr lang="en-US" b="1" dirty="0" smtClean="0"/>
              <a:t> </a:t>
            </a:r>
            <a:r>
              <a:rPr lang="en-US" b="1" dirty="0" err="1" smtClean="0"/>
              <a:t>najmanjeg</a:t>
            </a:r>
            <a:r>
              <a:rPr lang="en-US" b="1" dirty="0" smtClean="0"/>
              <a:t> </a:t>
            </a:r>
            <a:r>
              <a:rPr lang="en-US" b="1" dirty="0" err="1" smtClean="0"/>
              <a:t>troška</a:t>
            </a:r>
            <a:r>
              <a:rPr lang="en-US" dirty="0" smtClean="0"/>
              <a:t> – profit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 </a:t>
            </a:r>
            <a:r>
              <a:rPr lang="en-US" dirty="0" err="1" smtClean="0"/>
              <a:t>maksimalan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je </a:t>
            </a:r>
            <a:r>
              <a:rPr lang="en-US" dirty="0" err="1" smtClean="0"/>
              <a:t>odnos</a:t>
            </a:r>
            <a:r>
              <a:rPr lang="en-US" dirty="0" smtClean="0"/>
              <a:t> </a:t>
            </a:r>
            <a:r>
              <a:rPr lang="en-US" dirty="0" err="1" smtClean="0"/>
              <a:t>graničnog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</a:t>
            </a:r>
            <a:r>
              <a:rPr lang="en-US" dirty="0" err="1" smtClean="0"/>
              <a:t>faktora</a:t>
            </a:r>
            <a:r>
              <a:rPr lang="en-US" dirty="0" smtClean="0"/>
              <a:t> i </a:t>
            </a:r>
            <a:r>
              <a:rPr lang="en-US" dirty="0" err="1" smtClean="0"/>
              <a:t>cijene</a:t>
            </a:r>
            <a:r>
              <a:rPr lang="en-US" dirty="0" smtClean="0"/>
              <a:t> tog </a:t>
            </a:r>
            <a:r>
              <a:rPr lang="en-US" dirty="0" err="1" smtClean="0"/>
              <a:t>faktora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faktore</a:t>
            </a:r>
            <a:r>
              <a:rPr lang="en-US" dirty="0" smtClean="0"/>
              <a:t> </a:t>
            </a:r>
            <a:r>
              <a:rPr lang="en-US" dirty="0" err="1" smtClean="0"/>
              <a:t>jednak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</a:t>
            </a:r>
            <a:r>
              <a:rPr lang="en-US" baseline="-25000" dirty="0" smtClean="0"/>
              <a:t>L</a:t>
            </a:r>
            <a:r>
              <a:rPr lang="en-US" dirty="0" smtClean="0"/>
              <a:t>, P</a:t>
            </a:r>
            <a:r>
              <a:rPr lang="en-US" baseline="-25000" dirty="0" smtClean="0"/>
              <a:t>K</a:t>
            </a:r>
            <a:r>
              <a:rPr lang="en-US" dirty="0" smtClean="0"/>
              <a:t>, P</a:t>
            </a:r>
            <a:r>
              <a:rPr lang="en-US" baseline="-25000" dirty="0" smtClean="0"/>
              <a:t>N</a:t>
            </a:r>
            <a:r>
              <a:rPr lang="en-US" dirty="0" smtClean="0"/>
              <a:t> –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faktora</a:t>
            </a:r>
            <a:r>
              <a:rPr lang="en-US" dirty="0" smtClean="0"/>
              <a:t> </a:t>
            </a:r>
          </a:p>
          <a:p>
            <a:r>
              <a:rPr lang="en-US" dirty="0" smtClean="0"/>
              <a:t>U </a:t>
            </a:r>
            <a:r>
              <a:rPr lang="en-US" dirty="0" err="1" smtClean="0"/>
              <a:t>slučaju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jednog</a:t>
            </a:r>
            <a:r>
              <a:rPr lang="en-US" dirty="0" smtClean="0"/>
              <a:t> od </a:t>
            </a:r>
            <a:r>
              <a:rPr lang="en-US" dirty="0" err="1" smtClean="0"/>
              <a:t>proizvodnih</a:t>
            </a:r>
            <a:r>
              <a:rPr lang="en-US" dirty="0" smtClean="0"/>
              <a:t> </a:t>
            </a:r>
            <a:r>
              <a:rPr lang="en-US" dirty="0" err="1" smtClean="0"/>
              <a:t>faktora</a:t>
            </a:r>
            <a:r>
              <a:rPr lang="en-US" dirty="0" smtClean="0"/>
              <a:t> </a:t>
            </a:r>
            <a:r>
              <a:rPr lang="en-US" dirty="0" err="1" smtClean="0"/>
              <a:t>tvrtke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nastojati</a:t>
            </a:r>
            <a:r>
              <a:rPr lang="en-US" dirty="0" smtClean="0"/>
              <a:t> </a:t>
            </a:r>
            <a:r>
              <a:rPr lang="en-US" dirty="0" err="1" smtClean="0"/>
              <a:t>izvršiti</a:t>
            </a:r>
            <a:r>
              <a:rPr lang="en-US" dirty="0" smtClean="0"/>
              <a:t> </a:t>
            </a:r>
            <a:r>
              <a:rPr lang="en-US" b="1" dirty="0" err="1" smtClean="0"/>
              <a:t>supstituciju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zamijeniti</a:t>
            </a:r>
            <a:r>
              <a:rPr lang="en-US" dirty="0" smtClean="0"/>
              <a:t> </a:t>
            </a:r>
            <a:r>
              <a:rPr lang="en-US" dirty="0" err="1" smtClean="0"/>
              <a:t>relativno</a:t>
            </a:r>
            <a:r>
              <a:rPr lang="en-US" dirty="0" smtClean="0"/>
              <a:t> </a:t>
            </a:r>
            <a:r>
              <a:rPr lang="en-US" dirty="0" err="1" smtClean="0"/>
              <a:t>skuplji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relativno</a:t>
            </a:r>
            <a:r>
              <a:rPr lang="en-US" dirty="0" smtClean="0"/>
              <a:t> </a:t>
            </a:r>
            <a:r>
              <a:rPr lang="en-US" dirty="0" err="1" smtClean="0"/>
              <a:t>jeftinijim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943161"/>
              </p:ext>
            </p:extLst>
          </p:nvPr>
        </p:nvGraphicFramePr>
        <p:xfrm>
          <a:off x="3299963" y="3059221"/>
          <a:ext cx="2547585" cy="883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" name="Equation" r:id="rId3" imgW="1244600" imgH="431800" progId="Equation.3">
                  <p:embed/>
                </p:oleObj>
              </mc:Choice>
              <mc:Fallback>
                <p:oleObj name="Equation" r:id="rId3" imgW="12446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99963" y="3059221"/>
                        <a:ext cx="2547585" cy="8838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8640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Tržište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rada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njegove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karakteristike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Pretpostavka</a:t>
            </a:r>
            <a:r>
              <a:rPr lang="en-US" dirty="0" smtClean="0"/>
              <a:t>: </a:t>
            </a:r>
            <a:r>
              <a:rPr lang="en-US" dirty="0" err="1" smtClean="0"/>
              <a:t>tržište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je </a:t>
            </a:r>
            <a:r>
              <a:rPr lang="en-US" dirty="0" err="1" smtClean="0"/>
              <a:t>savršeno</a:t>
            </a:r>
            <a:r>
              <a:rPr lang="en-US" dirty="0" smtClean="0"/>
              <a:t> </a:t>
            </a:r>
            <a:r>
              <a:rPr lang="en-US" dirty="0" err="1" smtClean="0"/>
              <a:t>konkurentno</a:t>
            </a:r>
            <a:endParaRPr lang="en-US" dirty="0" smtClean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poslovi</a:t>
            </a:r>
            <a:r>
              <a:rPr lang="en-US" dirty="0" smtClean="0"/>
              <a:t> i </a:t>
            </a:r>
            <a:r>
              <a:rPr lang="en-US" dirty="0" err="1" smtClean="0"/>
              <a:t>radnici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potpuno</a:t>
            </a:r>
            <a:r>
              <a:rPr lang="en-US" dirty="0" smtClean="0"/>
              <a:t> </a:t>
            </a:r>
            <a:r>
              <a:rPr lang="en-US" dirty="0" err="1" smtClean="0"/>
              <a:t>jednaki</a:t>
            </a:r>
            <a:r>
              <a:rPr lang="en-US" dirty="0" smtClean="0"/>
              <a:t> (rad je </a:t>
            </a:r>
            <a:r>
              <a:rPr lang="en-US" dirty="0" err="1" smtClean="0"/>
              <a:t>homogen</a:t>
            </a:r>
            <a:r>
              <a:rPr lang="en-US" dirty="0" smtClean="0"/>
              <a:t>), </a:t>
            </a:r>
            <a:r>
              <a:rPr lang="en-US" dirty="0" err="1" smtClean="0"/>
              <a:t>mobilnost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radnih</a:t>
            </a:r>
            <a:r>
              <a:rPr lang="en-US" dirty="0" smtClean="0"/>
              <a:t> </a:t>
            </a:r>
            <a:r>
              <a:rPr lang="en-US" dirty="0" err="1" smtClean="0"/>
              <a:t>mjesta</a:t>
            </a:r>
            <a:r>
              <a:rPr lang="en-US" dirty="0" smtClean="0"/>
              <a:t> </a:t>
            </a:r>
            <a:r>
              <a:rPr lang="en-US" dirty="0" err="1" smtClean="0"/>
              <a:t>visoka</a:t>
            </a:r>
            <a:r>
              <a:rPr lang="en-US" dirty="0" smtClean="0"/>
              <a:t>, a </a:t>
            </a:r>
            <a:r>
              <a:rPr lang="en-US" dirty="0" err="1" smtClean="0"/>
              <a:t>broj</a:t>
            </a:r>
            <a:r>
              <a:rPr lang="en-US" dirty="0" smtClean="0"/>
              <a:t> </a:t>
            </a:r>
            <a:r>
              <a:rPr lang="en-US" dirty="0" err="1" smtClean="0"/>
              <a:t>poslodavaca</a:t>
            </a:r>
            <a:r>
              <a:rPr lang="en-US" dirty="0" smtClean="0"/>
              <a:t> i </a:t>
            </a:r>
            <a:r>
              <a:rPr lang="en-US" dirty="0" err="1" smtClean="0"/>
              <a:t>radnika</a:t>
            </a:r>
            <a:r>
              <a:rPr lang="en-US" dirty="0" smtClean="0"/>
              <a:t> </a:t>
            </a:r>
            <a:r>
              <a:rPr lang="en-US" dirty="0" err="1" smtClean="0"/>
              <a:t>izuzetno</a:t>
            </a:r>
            <a:r>
              <a:rPr lang="en-US" dirty="0" smtClean="0"/>
              <a:t> </a:t>
            </a:r>
            <a:r>
              <a:rPr lang="en-US" dirty="0" err="1" smtClean="0"/>
              <a:t>velik</a:t>
            </a:r>
            <a:r>
              <a:rPr lang="en-US" dirty="0" smtClean="0"/>
              <a:t> – </a:t>
            </a:r>
            <a:r>
              <a:rPr lang="en-US" dirty="0" err="1" smtClean="0"/>
              <a:t>tada</a:t>
            </a:r>
            <a:r>
              <a:rPr lang="en-US" dirty="0" smtClean="0"/>
              <a:t> </a:t>
            </a:r>
            <a:r>
              <a:rPr lang="en-US" dirty="0" err="1" smtClean="0"/>
              <a:t>nitko</a:t>
            </a:r>
            <a:r>
              <a:rPr lang="en-US" dirty="0" smtClean="0"/>
              <a:t> od </a:t>
            </a:r>
            <a:r>
              <a:rPr lang="en-US" dirty="0" err="1" smtClean="0"/>
              <a:t>njih</a:t>
            </a:r>
            <a:r>
              <a:rPr lang="en-US" dirty="0" smtClean="0"/>
              <a:t> </a:t>
            </a:r>
            <a:r>
              <a:rPr lang="en-US" dirty="0" err="1" smtClean="0"/>
              <a:t>nema</a:t>
            </a:r>
            <a:r>
              <a:rPr lang="en-US" dirty="0" smtClean="0"/>
              <a:t> </a:t>
            </a:r>
            <a:r>
              <a:rPr lang="en-US" dirty="0" err="1" smtClean="0"/>
              <a:t>moć</a:t>
            </a:r>
            <a:r>
              <a:rPr lang="en-US" dirty="0" smtClean="0"/>
              <a:t> </a:t>
            </a:r>
            <a:r>
              <a:rPr lang="en-US" dirty="0" err="1" smtClean="0"/>
              <a:t>utjecaja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cijenu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plaću</a:t>
            </a:r>
            <a:endParaRPr lang="en-US" dirty="0" smtClean="0"/>
          </a:p>
          <a:p>
            <a:r>
              <a:rPr lang="en-US" dirty="0" err="1" smtClean="0"/>
              <a:t>Visina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određuje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,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mehanizmu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i </a:t>
            </a:r>
            <a:r>
              <a:rPr lang="en-US" dirty="0" err="1" smtClean="0"/>
              <a:t>potražnje</a:t>
            </a:r>
            <a:endParaRPr lang="en-US" dirty="0"/>
          </a:p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ljudi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koriste</a:t>
            </a:r>
            <a:r>
              <a:rPr lang="en-US" dirty="0" smtClean="0"/>
              <a:t> </a:t>
            </a:r>
            <a:r>
              <a:rPr lang="en-US" dirty="0" err="1" smtClean="0"/>
              <a:t>modernu</a:t>
            </a:r>
            <a:r>
              <a:rPr lang="en-US" dirty="0" smtClean="0"/>
              <a:t> </a:t>
            </a:r>
            <a:r>
              <a:rPr lang="en-US" dirty="0" err="1" smtClean="0"/>
              <a:t>računalnu</a:t>
            </a:r>
            <a:r>
              <a:rPr lang="en-US" dirty="0" smtClean="0"/>
              <a:t> </a:t>
            </a:r>
            <a:r>
              <a:rPr lang="en-US" dirty="0" err="1" smtClean="0"/>
              <a:t>tehnologiju</a:t>
            </a:r>
            <a:r>
              <a:rPr lang="en-US" dirty="0" smtClean="0"/>
              <a:t>, </a:t>
            </a:r>
            <a:r>
              <a:rPr lang="en-US" dirty="0" err="1" smtClean="0"/>
              <a:t>onda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inženjera</a:t>
            </a:r>
            <a:r>
              <a:rPr lang="en-US" dirty="0" smtClean="0"/>
              <a:t> i </a:t>
            </a:r>
            <a:r>
              <a:rPr lang="en-US" dirty="0" err="1" smtClean="0"/>
              <a:t>računalnih</a:t>
            </a:r>
            <a:r>
              <a:rPr lang="en-US" dirty="0" smtClean="0"/>
              <a:t> </a:t>
            </a:r>
            <a:r>
              <a:rPr lang="en-US" dirty="0" err="1" smtClean="0"/>
              <a:t>programera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 </a:t>
            </a:r>
            <a:r>
              <a:rPr lang="en-US" dirty="0" err="1" smtClean="0"/>
              <a:t>veće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787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Potražnja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radom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njezina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obilježja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Izvedena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potražnje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gotovim</a:t>
            </a:r>
            <a:r>
              <a:rPr lang="en-US" dirty="0" smtClean="0"/>
              <a:t> </a:t>
            </a:r>
            <a:r>
              <a:rPr lang="en-US" dirty="0" err="1" smtClean="0"/>
              <a:t>proizvodom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uslugom</a:t>
            </a:r>
            <a:endParaRPr lang="en-US" dirty="0"/>
          </a:p>
          <a:p>
            <a:endParaRPr lang="en-US" dirty="0" smtClean="0"/>
          </a:p>
          <a:p>
            <a:r>
              <a:rPr lang="en-US" b="1" dirty="0" err="1" smtClean="0"/>
              <a:t>Krivulja</a:t>
            </a:r>
            <a:r>
              <a:rPr lang="en-US" b="1" dirty="0" smtClean="0"/>
              <a:t> </a:t>
            </a:r>
            <a:r>
              <a:rPr lang="en-US" b="1" dirty="0" err="1" smtClean="0"/>
              <a:t>potražnje</a:t>
            </a:r>
            <a:r>
              <a:rPr lang="en-US" b="1" dirty="0" smtClean="0"/>
              <a:t> </a:t>
            </a:r>
            <a:r>
              <a:rPr lang="en-US" b="1" dirty="0" err="1" smtClean="0"/>
              <a:t>za</a:t>
            </a:r>
            <a:r>
              <a:rPr lang="en-US" b="1" dirty="0" smtClean="0"/>
              <a:t> </a:t>
            </a:r>
            <a:r>
              <a:rPr lang="en-US" b="1" dirty="0" err="1" smtClean="0"/>
              <a:t>radom</a:t>
            </a:r>
            <a:r>
              <a:rPr lang="en-US" b="1" dirty="0" smtClean="0"/>
              <a:t> D</a:t>
            </a:r>
            <a:r>
              <a:rPr lang="en-US" b="1" baseline="-25000" dirty="0" smtClean="0"/>
              <a:t>L</a:t>
            </a:r>
            <a:r>
              <a:rPr lang="en-US" dirty="0" smtClean="0"/>
              <a:t> – </a:t>
            </a:r>
            <a:r>
              <a:rPr lang="en-US" dirty="0" err="1" smtClean="0"/>
              <a:t>prikazuje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se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tražena</a:t>
            </a:r>
            <a:r>
              <a:rPr lang="en-US" dirty="0" smtClean="0"/>
              <a:t> </a:t>
            </a:r>
            <a:r>
              <a:rPr lang="en-US" dirty="0" err="1" smtClean="0"/>
              <a:t>količina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se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 smtClean="0"/>
          </a:p>
          <a:p>
            <a:r>
              <a:rPr lang="en-US" i="1" dirty="0" err="1" smtClean="0"/>
              <a:t>Negativan</a:t>
            </a:r>
            <a:r>
              <a:rPr lang="en-US" i="1" dirty="0" smtClean="0"/>
              <a:t> </a:t>
            </a:r>
            <a:r>
              <a:rPr lang="en-US" i="1" dirty="0" err="1" smtClean="0"/>
              <a:t>nagib</a:t>
            </a:r>
            <a:r>
              <a:rPr lang="en-US" dirty="0" smtClean="0"/>
              <a:t> – </a:t>
            </a:r>
            <a:r>
              <a:rPr lang="en-US" dirty="0" err="1" smtClean="0"/>
              <a:t>potražnju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radom</a:t>
            </a:r>
            <a:r>
              <a:rPr lang="en-US" dirty="0" smtClean="0"/>
              <a:t> </a:t>
            </a:r>
            <a:r>
              <a:rPr lang="en-US" dirty="0" err="1" smtClean="0"/>
              <a:t>valja</a:t>
            </a:r>
            <a:r>
              <a:rPr lang="en-US" dirty="0" smtClean="0"/>
              <a:t> </a:t>
            </a:r>
            <a:r>
              <a:rPr lang="en-US" dirty="0" err="1" smtClean="0"/>
              <a:t>gledati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aspekta</a:t>
            </a:r>
            <a:r>
              <a:rPr lang="en-US" dirty="0" smtClean="0"/>
              <a:t> </a:t>
            </a:r>
            <a:r>
              <a:rPr lang="en-US" dirty="0" err="1" smtClean="0"/>
              <a:t>proizvođača</a:t>
            </a:r>
            <a:r>
              <a:rPr lang="en-US" dirty="0" smtClean="0"/>
              <a:t>, on </a:t>
            </a:r>
            <a:r>
              <a:rPr lang="en-US" dirty="0" err="1" smtClean="0"/>
              <a:t>traži</a:t>
            </a:r>
            <a:r>
              <a:rPr lang="en-US" dirty="0" smtClean="0"/>
              <a:t> </a:t>
            </a:r>
            <a:r>
              <a:rPr lang="en-US" dirty="0" err="1" smtClean="0"/>
              <a:t>radnike</a:t>
            </a:r>
            <a:r>
              <a:rPr lang="en-US" dirty="0" smtClean="0"/>
              <a:t> da </a:t>
            </a:r>
            <a:r>
              <a:rPr lang="en-US" dirty="0" err="1" smtClean="0"/>
              <a:t>rade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njega</a:t>
            </a:r>
            <a:r>
              <a:rPr lang="en-US" dirty="0" smtClean="0"/>
              <a:t> i </a:t>
            </a:r>
            <a:r>
              <a:rPr lang="en-US" dirty="0" err="1" smtClean="0"/>
              <a:t>stoga</a:t>
            </a:r>
            <a:r>
              <a:rPr lang="en-US" dirty="0" smtClean="0"/>
              <a:t>, </a:t>
            </a:r>
            <a:r>
              <a:rPr lang="en-US" dirty="0" err="1" smtClean="0"/>
              <a:t>ako</a:t>
            </a:r>
            <a:r>
              <a:rPr lang="en-US" dirty="0" smtClean="0"/>
              <a:t> je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mala (</a:t>
            </a:r>
            <a:r>
              <a:rPr lang="en-US" dirty="0" err="1" smtClean="0"/>
              <a:t>ako</a:t>
            </a:r>
            <a:r>
              <a:rPr lang="en-US" dirty="0" smtClean="0"/>
              <a:t> je </a:t>
            </a:r>
            <a:r>
              <a:rPr lang="en-US" dirty="0" err="1" smtClean="0"/>
              <a:t>plaća</a:t>
            </a:r>
            <a:r>
              <a:rPr lang="en-US" dirty="0" smtClean="0"/>
              <a:t> mala) </a:t>
            </a:r>
            <a:r>
              <a:rPr lang="en-US" dirty="0" err="1" smtClean="0"/>
              <a:t>moći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priuštiti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r>
              <a:rPr lang="en-US" dirty="0" smtClean="0"/>
              <a:t> i </a:t>
            </a:r>
            <a:r>
              <a:rPr lang="en-US" dirty="0" err="1" smtClean="0"/>
              <a:t>zato</a:t>
            </a:r>
            <a:r>
              <a:rPr lang="en-US" dirty="0" smtClean="0"/>
              <a:t> </a:t>
            </a:r>
            <a:r>
              <a:rPr lang="en-US" dirty="0" err="1" smtClean="0"/>
              <a:t>potraživana</a:t>
            </a:r>
            <a:r>
              <a:rPr lang="en-US" dirty="0" smtClean="0"/>
              <a:t> </a:t>
            </a:r>
            <a:r>
              <a:rPr lang="en-US" dirty="0" err="1" smtClean="0"/>
              <a:t>količina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radom</a:t>
            </a:r>
            <a:r>
              <a:rPr lang="en-US" dirty="0" smtClean="0"/>
              <a:t> </a:t>
            </a:r>
            <a:r>
              <a:rPr lang="en-US" dirty="0" err="1" smtClean="0"/>
              <a:t>raste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2171700"/>
            <a:ext cx="50800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28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Individualna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potražnja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radom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Gledamo</a:t>
            </a:r>
            <a:r>
              <a:rPr lang="en-US" dirty="0" smtClean="0"/>
              <a:t> </a:t>
            </a:r>
            <a:r>
              <a:rPr lang="en-US" dirty="0" err="1" smtClean="0"/>
              <a:t>pojedino</a:t>
            </a:r>
            <a:r>
              <a:rPr lang="en-US" dirty="0" smtClean="0"/>
              <a:t> </a:t>
            </a:r>
            <a:r>
              <a:rPr lang="en-US" dirty="0" err="1" smtClean="0"/>
              <a:t>poduzeće</a:t>
            </a:r>
            <a:endParaRPr lang="en-US" dirty="0" smtClean="0"/>
          </a:p>
          <a:p>
            <a:r>
              <a:rPr lang="en-US" dirty="0" err="1" smtClean="0"/>
              <a:t>Prisjetimo</a:t>
            </a:r>
            <a:r>
              <a:rPr lang="en-US" dirty="0" smtClean="0"/>
              <a:t> se: </a:t>
            </a:r>
            <a:r>
              <a:rPr lang="en-US" dirty="0" err="1" smtClean="0"/>
              <a:t>savršena</a:t>
            </a:r>
            <a:r>
              <a:rPr lang="en-US" dirty="0" smtClean="0"/>
              <a:t> </a:t>
            </a:r>
            <a:r>
              <a:rPr lang="en-US" dirty="0" err="1" smtClean="0"/>
              <a:t>konkurencija</a:t>
            </a:r>
            <a:r>
              <a:rPr lang="en-US" dirty="0" smtClean="0"/>
              <a:t> - </a:t>
            </a:r>
            <a:r>
              <a:rPr lang="en-US" dirty="0"/>
              <a:t>MRP</a:t>
            </a:r>
            <a:r>
              <a:rPr lang="en-US" baseline="-25000" dirty="0"/>
              <a:t>L</a:t>
            </a:r>
            <a:r>
              <a:rPr lang="en-US" dirty="0"/>
              <a:t> = MP</a:t>
            </a:r>
            <a:r>
              <a:rPr lang="en-US" baseline="-25000" dirty="0"/>
              <a:t>L </a:t>
            </a:r>
            <a:r>
              <a:rPr lang="en-US" dirty="0"/>
              <a:t>* </a:t>
            </a:r>
            <a:r>
              <a:rPr lang="en-US" dirty="0" smtClean="0"/>
              <a:t>P</a:t>
            </a:r>
            <a:endParaRPr lang="en-US" dirty="0"/>
          </a:p>
          <a:p>
            <a:r>
              <a:rPr lang="en-US" dirty="0" err="1" smtClean="0"/>
              <a:t>Cijena</a:t>
            </a:r>
            <a:r>
              <a:rPr lang="en-US" dirty="0" smtClean="0"/>
              <a:t> P je </a:t>
            </a:r>
            <a:r>
              <a:rPr lang="en-US" dirty="0" err="1" smtClean="0"/>
              <a:t>fiksna</a:t>
            </a:r>
            <a:r>
              <a:rPr lang="en-US" dirty="0" smtClean="0"/>
              <a:t> i ne </a:t>
            </a:r>
            <a:r>
              <a:rPr lang="en-US" dirty="0" err="1" smtClean="0"/>
              <a:t>mijenja</a:t>
            </a:r>
            <a:r>
              <a:rPr lang="en-US" dirty="0" smtClean="0"/>
              <a:t> se, a </a:t>
            </a:r>
            <a:r>
              <a:rPr lang="en-US" dirty="0" err="1" smtClean="0"/>
              <a:t>granični</a:t>
            </a:r>
            <a:r>
              <a:rPr lang="en-US" dirty="0" smtClean="0"/>
              <a:t> se </a:t>
            </a:r>
            <a:r>
              <a:rPr lang="en-US" dirty="0" err="1" smtClean="0"/>
              <a:t>proizvod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MP</a:t>
            </a:r>
            <a:r>
              <a:rPr lang="en-US" baseline="-25000" dirty="0" smtClean="0"/>
              <a:t>L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svakim</a:t>
            </a:r>
            <a:r>
              <a:rPr lang="en-US" dirty="0" smtClean="0"/>
              <a:t> </a:t>
            </a:r>
            <a:r>
              <a:rPr lang="en-US" dirty="0" err="1" smtClean="0"/>
              <a:t>dodatnim</a:t>
            </a:r>
            <a:r>
              <a:rPr lang="en-US" dirty="0" smtClean="0"/>
              <a:t> </a:t>
            </a:r>
            <a:r>
              <a:rPr lang="en-US" dirty="0" err="1" smtClean="0"/>
              <a:t>radnikom</a:t>
            </a:r>
            <a:r>
              <a:rPr lang="en-US" dirty="0" smtClean="0"/>
              <a:t> </a:t>
            </a:r>
            <a:r>
              <a:rPr lang="en-US" dirty="0" err="1" smtClean="0"/>
              <a:t>smanjuje</a:t>
            </a:r>
            <a:endParaRPr lang="en-US" dirty="0" smtClean="0"/>
          </a:p>
          <a:p>
            <a:r>
              <a:rPr lang="en-US" dirty="0" err="1" smtClean="0"/>
              <a:t>Zato</a:t>
            </a:r>
            <a:r>
              <a:rPr lang="en-US" dirty="0" smtClean="0"/>
              <a:t> je </a:t>
            </a:r>
            <a:r>
              <a:rPr lang="en-US" dirty="0" err="1" smtClean="0"/>
              <a:t>individualna</a:t>
            </a:r>
            <a:r>
              <a:rPr lang="en-US" dirty="0" smtClean="0"/>
              <a:t> </a:t>
            </a:r>
            <a:r>
              <a:rPr lang="en-US" dirty="0" err="1" smtClean="0"/>
              <a:t>potražnja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radom</a:t>
            </a:r>
            <a:r>
              <a:rPr lang="en-US" dirty="0" smtClean="0"/>
              <a:t> </a:t>
            </a:r>
            <a:r>
              <a:rPr lang="en-US" dirty="0" err="1" smtClean="0"/>
              <a:t>jednaka</a:t>
            </a:r>
            <a:r>
              <a:rPr lang="en-US" dirty="0" smtClean="0"/>
              <a:t> </a:t>
            </a:r>
            <a:r>
              <a:rPr lang="en-US" dirty="0" err="1" smtClean="0"/>
              <a:t>prihodu</a:t>
            </a:r>
            <a:r>
              <a:rPr lang="en-US" dirty="0" smtClean="0"/>
              <a:t> </a:t>
            </a:r>
            <a:r>
              <a:rPr lang="en-US" dirty="0" err="1" smtClean="0"/>
              <a:t>graničnog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MRP</a:t>
            </a:r>
            <a:r>
              <a:rPr lang="en-US" baseline="-25000" dirty="0" smtClean="0"/>
              <a:t>L </a:t>
            </a:r>
            <a:r>
              <a:rPr lang="en-US" dirty="0" smtClean="0"/>
              <a:t>i </a:t>
            </a:r>
            <a:r>
              <a:rPr lang="en-US" dirty="0" err="1" smtClean="0"/>
              <a:t>ona</a:t>
            </a:r>
            <a:r>
              <a:rPr lang="en-US" dirty="0" smtClean="0"/>
              <a:t> je </a:t>
            </a:r>
            <a:r>
              <a:rPr lang="en-US" dirty="0" err="1" smtClean="0"/>
              <a:t>negativnog</a:t>
            </a:r>
            <a:r>
              <a:rPr lang="en-US" dirty="0" smtClean="0"/>
              <a:t> </a:t>
            </a:r>
            <a:r>
              <a:rPr lang="en-US" dirty="0" err="1" smtClean="0"/>
              <a:t>nagiba</a:t>
            </a:r>
            <a:endParaRPr lang="en-US" dirty="0" smtClean="0"/>
          </a:p>
          <a:p>
            <a:r>
              <a:rPr lang="en-US" dirty="0" smtClean="0"/>
              <a:t>S </a:t>
            </a:r>
            <a:r>
              <a:rPr lang="en-US" dirty="0" err="1" smtClean="0"/>
              <a:t>druge</a:t>
            </a:r>
            <a:r>
              <a:rPr lang="en-US" dirty="0" smtClean="0"/>
              <a:t> </a:t>
            </a:r>
            <a:r>
              <a:rPr lang="en-US" dirty="0" err="1" smtClean="0"/>
              <a:t>strane</a:t>
            </a:r>
            <a:r>
              <a:rPr lang="en-US" dirty="0" smtClean="0"/>
              <a:t>, </a:t>
            </a:r>
            <a:r>
              <a:rPr lang="en-US" dirty="0" err="1" smtClean="0"/>
              <a:t>pekar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zaposliti</a:t>
            </a:r>
            <a:r>
              <a:rPr lang="en-US" dirty="0" smtClean="0"/>
              <a:t> </a:t>
            </a:r>
            <a:r>
              <a:rPr lang="en-US" dirty="0" err="1" smtClean="0"/>
              <a:t>koliko</a:t>
            </a:r>
            <a:r>
              <a:rPr lang="en-US" dirty="0" smtClean="0"/>
              <a:t> god </a:t>
            </a:r>
            <a:r>
              <a:rPr lang="en-US" dirty="0" err="1" smtClean="0"/>
              <a:t>hoće</a:t>
            </a:r>
            <a:r>
              <a:rPr lang="en-US" dirty="0" smtClean="0"/>
              <a:t> </a:t>
            </a:r>
            <a:r>
              <a:rPr lang="en-US" dirty="0" err="1" smtClean="0"/>
              <a:t>radnika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cijeni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r>
              <a:rPr lang="en-US" dirty="0" smtClean="0"/>
              <a:t> </a:t>
            </a:r>
            <a:r>
              <a:rPr lang="en-US" i="1" dirty="0" smtClean="0"/>
              <a:t>w</a:t>
            </a:r>
            <a:endParaRPr lang="en-US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300" y="2095500"/>
            <a:ext cx="3822700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859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22330</TotalTime>
  <Words>2518</Words>
  <Application>Microsoft Macintosh PowerPoint</Application>
  <PresentationFormat>On-screen Show (4:3)</PresentationFormat>
  <Paragraphs>230</Paragraphs>
  <Slides>36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NewsPrint</vt:lpstr>
      <vt:lpstr>Equation</vt:lpstr>
      <vt:lpstr>Microsoft Equation</vt:lpstr>
      <vt:lpstr>3. Tržišta i vrijednosti proizvodnih resursa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Zagrebacka Skola Ekonomije i Managementa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Tržišta i vrijednosti proizvodnih resursa</dc:title>
  <dc:creator>Denis Sablic</dc:creator>
  <cp:lastModifiedBy>Denis Sablic</cp:lastModifiedBy>
  <cp:revision>277</cp:revision>
  <dcterms:created xsi:type="dcterms:W3CDTF">2014-05-25T22:55:28Z</dcterms:created>
  <dcterms:modified xsi:type="dcterms:W3CDTF">2014-06-10T11:10:19Z</dcterms:modified>
</cp:coreProperties>
</file>